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7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7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3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1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75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6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2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5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6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5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87A6B-4925-40E6-8CBC-6E0525D4CC44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5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tmp"/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tmp"/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tmp"/><Relationship Id="rId5" Type="http://schemas.openxmlformats.org/officeDocument/2006/relationships/image" Target="../media/image37.tmp"/><Relationship Id="rId4" Type="http://schemas.openxmlformats.org/officeDocument/2006/relationships/image" Target="../media/image36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tmp"/><Relationship Id="rId2" Type="http://schemas.openxmlformats.org/officeDocument/2006/relationships/image" Target="../media/image39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tm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tmp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tmp"/><Relationship Id="rId3" Type="http://schemas.openxmlformats.org/officeDocument/2006/relationships/image" Target="../media/image11.tmp"/><Relationship Id="rId7" Type="http://schemas.openxmlformats.org/officeDocument/2006/relationships/image" Target="../media/image15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tmp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tmp"/><Relationship Id="rId13" Type="http://schemas.openxmlformats.org/officeDocument/2006/relationships/image" Target="../media/image31.tmp"/><Relationship Id="rId3" Type="http://schemas.openxmlformats.org/officeDocument/2006/relationships/image" Target="../media/image21.tmp"/><Relationship Id="rId7" Type="http://schemas.openxmlformats.org/officeDocument/2006/relationships/image" Target="../media/image25.tmp"/><Relationship Id="rId12" Type="http://schemas.openxmlformats.org/officeDocument/2006/relationships/image" Target="../media/image30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tmp"/><Relationship Id="rId11" Type="http://schemas.openxmlformats.org/officeDocument/2006/relationships/image" Target="../media/image29.tmp"/><Relationship Id="rId5" Type="http://schemas.openxmlformats.org/officeDocument/2006/relationships/image" Target="../media/image23.tmp"/><Relationship Id="rId10" Type="http://schemas.openxmlformats.org/officeDocument/2006/relationships/image" Target="../media/image28.tmp"/><Relationship Id="rId4" Type="http://schemas.openxmlformats.org/officeDocument/2006/relationships/image" Target="../media/image22.tmp"/><Relationship Id="rId9" Type="http://schemas.openxmlformats.org/officeDocument/2006/relationships/image" Target="../media/image2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38200" y="762000"/>
                <a:ext cx="7874913" cy="4985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Warm Up.  </a:t>
                </a: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AutoNum type="arabicPeriod"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What measure is needed to find the circumference or area </a:t>
                </a: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of a circle?</a:t>
                </a:r>
              </a:p>
              <a:p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AutoNum type="arabicPeriod" startAt="2"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Find the radius of a circle with diameter 8 centimeters.</a:t>
                </a:r>
              </a:p>
              <a:p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AutoNum type="arabicPeriod" startAt="3"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 right triangle has legs with length 5 inches and 12 inches.</a:t>
                </a: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Find the length of the hypotenuse</a:t>
                </a:r>
              </a:p>
              <a:p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AutoNum type="arabicPeriod" startAt="4"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Solve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6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+15=33</m:t>
                    </m:r>
                  </m:oMath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5.   Solve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+18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24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762000"/>
                <a:ext cx="7874913" cy="4985980"/>
              </a:xfrm>
              <a:prstGeom prst="rect">
                <a:avLst/>
              </a:prstGeom>
              <a:blipFill rotWithShape="1">
                <a:blip r:embed="rId2"/>
                <a:stretch>
                  <a:fillRect l="-2401" t="-1956" b="-1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5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80999"/>
            <a:ext cx="5791201" cy="135753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057400"/>
            <a:ext cx="3505200" cy="268044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209800" y="2895600"/>
            <a:ext cx="16764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216727" y="2362200"/>
            <a:ext cx="304800" cy="5264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23655" y="2937164"/>
            <a:ext cx="6927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08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1863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" y="1090955"/>
            <a:ext cx="4330607" cy="67631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676400"/>
            <a:ext cx="4881744" cy="203853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3124156"/>
            <a:ext cx="1371731" cy="45724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6" y="3691639"/>
            <a:ext cx="2101266" cy="47606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470" y="5049982"/>
            <a:ext cx="103293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9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016" y="28643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Practice:</a:t>
            </a:r>
            <a:endParaRPr lang="en-US" sz="3600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440299"/>
            <a:ext cx="2133600" cy="211384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24700" y="1752600"/>
            <a:ext cx="609600" cy="286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16" y="1391225"/>
            <a:ext cx="2553056" cy="20862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42397" y="1752600"/>
            <a:ext cx="598675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972" y="1416055"/>
            <a:ext cx="2372056" cy="210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0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109144"/>
            <a:ext cx="4686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Page 655</a:t>
            </a:r>
            <a:r>
              <a:rPr lang="en-US" sz="2800" dirty="0" smtClean="0"/>
              <a:t>:  3 – 11 all, 23, 25, 29</a:t>
            </a:r>
            <a:endParaRPr lang="en-US" sz="2800" dirty="0"/>
          </a:p>
        </p:txBody>
      </p:sp>
      <p:sp>
        <p:nvSpPr>
          <p:cNvPr id="5" name="Rounded Rectangular Callout 4"/>
          <p:cNvSpPr/>
          <p:nvPr/>
        </p:nvSpPr>
        <p:spPr>
          <a:xfrm rot="10800000">
            <a:off x="5731578" y="3215040"/>
            <a:ext cx="2209958" cy="1337294"/>
          </a:xfrm>
          <a:prstGeom prst="wedgeRoundRectCallout">
            <a:avLst>
              <a:gd name="adj1" fmla="val 28865"/>
              <a:gd name="adj2" fmla="val 9684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20443" y="3228895"/>
            <a:ext cx="21210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radley Hand ITC" pitchFamily="66" charset="0"/>
              </a:rPr>
              <a:t>Have fun with </a:t>
            </a:r>
          </a:p>
          <a:p>
            <a:r>
              <a:rPr lang="en-US" sz="2400" b="1" dirty="0" smtClean="0">
                <a:latin typeface="Bradley Hand ITC" pitchFamily="66" charset="0"/>
              </a:rPr>
              <a:t>This one!!! </a:t>
            </a:r>
          </a:p>
          <a:p>
            <a:r>
              <a:rPr lang="en-US" sz="1600" b="1" dirty="0" smtClean="0">
                <a:latin typeface="Aparajita" pitchFamily="34" charset="0"/>
                <a:cs typeface="Aparajita" pitchFamily="34" charset="0"/>
              </a:rPr>
              <a:t>Hint: use Pythagorean</a:t>
            </a:r>
          </a:p>
          <a:p>
            <a:r>
              <a:rPr lang="en-US" sz="1600" b="1" dirty="0" smtClean="0">
                <a:latin typeface="Aparajita" pitchFamily="34" charset="0"/>
                <a:cs typeface="Aparajita" pitchFamily="34" charset="0"/>
              </a:rPr>
              <a:t>Theorem</a:t>
            </a:r>
            <a:endParaRPr lang="en-US" sz="1600" b="1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6019800" cy="137130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38400"/>
            <a:ext cx="2333951" cy="32389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076" y="2473036"/>
            <a:ext cx="4019124" cy="6799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00" y="2813022"/>
            <a:ext cx="1524000" cy="33998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5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715000" y="914400"/>
            <a:ext cx="2743200" cy="25135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15000" y="3925740"/>
            <a:ext cx="2743200" cy="25135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799" y="152400"/>
            <a:ext cx="3323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Terms To Know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690" y="983343"/>
            <a:ext cx="380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:  A set of all points in a plane</a:t>
            </a:r>
          </a:p>
          <a:p>
            <a:r>
              <a:rPr lang="en-US" dirty="0"/>
              <a:t> </a:t>
            </a:r>
            <a:r>
              <a:rPr lang="en-US" dirty="0" smtClean="0"/>
              <a:t>      equidistant from a given point.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1690" y="1944469"/>
            <a:ext cx="4207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b="1" dirty="0" smtClean="0">
                <a:solidFill>
                  <a:srgbClr val="FF0000"/>
                </a:solidFill>
              </a:rPr>
              <a:t>Radius</a:t>
            </a:r>
            <a:r>
              <a:rPr lang="en-US" dirty="0" smtClean="0"/>
              <a:t>:  A segment whose endpoints</a:t>
            </a:r>
          </a:p>
          <a:p>
            <a:r>
              <a:rPr lang="en-US" dirty="0"/>
              <a:t> </a:t>
            </a:r>
            <a:r>
              <a:rPr lang="en-US" dirty="0" smtClean="0"/>
              <a:t>      are the center and a point on the circle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799" y="2895600"/>
            <a:ext cx="3976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b="1" dirty="0" smtClean="0">
                <a:solidFill>
                  <a:srgbClr val="FF0000"/>
                </a:solidFill>
              </a:rPr>
              <a:t>Chord</a:t>
            </a:r>
            <a:r>
              <a:rPr lang="en-US" dirty="0" smtClean="0"/>
              <a:t>:  A segment whose endpoints </a:t>
            </a:r>
          </a:p>
          <a:p>
            <a:r>
              <a:rPr lang="en-US" dirty="0"/>
              <a:t> </a:t>
            </a:r>
            <a:r>
              <a:rPr lang="en-US" dirty="0" smtClean="0"/>
              <a:t>      are on the circle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073" y="3810000"/>
            <a:ext cx="3576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US" b="1" dirty="0" smtClean="0">
                <a:solidFill>
                  <a:srgbClr val="FF0000"/>
                </a:solidFill>
              </a:rPr>
              <a:t>Diameter</a:t>
            </a:r>
            <a:r>
              <a:rPr lang="en-US" dirty="0" smtClean="0"/>
              <a:t>:  A chord that contains</a:t>
            </a:r>
          </a:p>
          <a:p>
            <a:r>
              <a:rPr lang="en-US" dirty="0"/>
              <a:t> </a:t>
            </a:r>
            <a:r>
              <a:rPr lang="en-US" dirty="0" smtClean="0"/>
              <a:t>      center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9073" y="4724400"/>
            <a:ext cx="3960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en-US" b="1" dirty="0" smtClean="0">
                <a:solidFill>
                  <a:srgbClr val="0070C0"/>
                </a:solidFill>
              </a:rPr>
              <a:t>Secant</a:t>
            </a:r>
            <a:r>
              <a:rPr lang="en-US" dirty="0" smtClean="0"/>
              <a:t>:  A line that intersects a circle</a:t>
            </a:r>
          </a:p>
          <a:p>
            <a:r>
              <a:rPr lang="en-US" dirty="0"/>
              <a:t> </a:t>
            </a:r>
            <a:r>
              <a:rPr lang="en-US" dirty="0" smtClean="0"/>
              <a:t>      at two points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799" y="5715000"/>
            <a:ext cx="4285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6"/>
            </a:pPr>
            <a:r>
              <a:rPr lang="en-US" b="1" dirty="0" smtClean="0">
                <a:solidFill>
                  <a:srgbClr val="0070C0"/>
                </a:solidFill>
              </a:rPr>
              <a:t>Tangent</a:t>
            </a:r>
            <a:r>
              <a:rPr lang="en-US" dirty="0" smtClean="0"/>
              <a:t>:  A line that intersects the circle</a:t>
            </a:r>
          </a:p>
          <a:p>
            <a:r>
              <a:rPr lang="en-US" dirty="0"/>
              <a:t> </a:t>
            </a:r>
            <a:r>
              <a:rPr lang="en-US" dirty="0" smtClean="0"/>
              <a:t>      at one point ( point of tangency )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010400" y="2091365"/>
            <a:ext cx="152400" cy="159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>
            <a:stCxn id="12" idx="6"/>
          </p:cNvCxnSpPr>
          <p:nvPr/>
        </p:nvCxnSpPr>
        <p:spPr>
          <a:xfrm flipH="1" flipV="1">
            <a:off x="5867400" y="1629675"/>
            <a:ext cx="1295400" cy="5415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1"/>
          </p:cNvCxnSpPr>
          <p:nvPr/>
        </p:nvCxnSpPr>
        <p:spPr>
          <a:xfrm>
            <a:off x="6116732" y="1282506"/>
            <a:ext cx="2189068" cy="2350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" idx="2"/>
            <a:endCxn id="3" idx="6"/>
          </p:cNvCxnSpPr>
          <p:nvPr/>
        </p:nvCxnSpPr>
        <p:spPr>
          <a:xfrm>
            <a:off x="5715000" y="2171194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486400" y="4133165"/>
            <a:ext cx="3429000" cy="819835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181600" y="6038165"/>
            <a:ext cx="2838052" cy="64907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724253" y="6361331"/>
            <a:ext cx="152400" cy="1349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116732" y="5562600"/>
            <a:ext cx="1841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Point of Tangency</a:t>
            </a:r>
            <a:endParaRPr lang="en-US" i="1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>
            <a:endCxn id="28" idx="0"/>
          </p:cNvCxnSpPr>
          <p:nvPr/>
        </p:nvCxnSpPr>
        <p:spPr>
          <a:xfrm>
            <a:off x="6724253" y="5931932"/>
            <a:ext cx="76200" cy="42939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28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2000"/>
            <a:ext cx="8534400" cy="19921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25908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62288"/>
            <a:ext cx="7162800" cy="39356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38600"/>
            <a:ext cx="6844145" cy="35098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0" y="4800600"/>
            <a:ext cx="7294419" cy="62459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0" y="5714999"/>
            <a:ext cx="7446820" cy="3849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1782" y="177225"/>
            <a:ext cx="1859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Practice: </a:t>
            </a:r>
            <a:endParaRPr lang="en-US" sz="32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6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6796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Terms To Know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Common Tangents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A  line/ray/segment that is tangent to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two coplanar circles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87392" y="2628900"/>
            <a:ext cx="2436180" cy="23622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47800" y="3810000"/>
            <a:ext cx="2436180" cy="23622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47800" y="2971800"/>
            <a:ext cx="5029200" cy="27432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71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99" y="381000"/>
            <a:ext cx="3334301" cy="39866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07473"/>
            <a:ext cx="8478979" cy="4572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50" y="1981200"/>
            <a:ext cx="2187677" cy="1143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50" y="4343400"/>
            <a:ext cx="1905000" cy="114520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81200"/>
            <a:ext cx="2133600" cy="125263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9" y="4571999"/>
            <a:ext cx="330241" cy="34400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457" y="4443394"/>
            <a:ext cx="1233543" cy="1144371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381000" y="1981200"/>
            <a:ext cx="2387227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28099" y="2819400"/>
            <a:ext cx="2496101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143000" y="1676400"/>
            <a:ext cx="1066801" cy="1752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219200" y="1752600"/>
            <a:ext cx="990601" cy="1676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333999" y="1981200"/>
            <a:ext cx="1905001" cy="419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181600" y="2819400"/>
            <a:ext cx="2286000" cy="4144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62000" y="4343400"/>
            <a:ext cx="2362200" cy="4005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28099" y="4743999"/>
            <a:ext cx="1857451" cy="9710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219200" y="4038600"/>
            <a:ext cx="656949" cy="145000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352800" y="260751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8001000" y="2743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124200" y="548860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440254" y="5804534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0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274570"/>
            <a:ext cx="3162300" cy="29782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04800"/>
            <a:ext cx="7436651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Theorem 10.1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a plane, a line is tangent to a circle if and only if the line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perpendicular to a radius of the circle at its endpoint 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circle.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3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66800"/>
            <a:ext cx="4247214" cy="76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304800"/>
            <a:ext cx="186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9" y="621038"/>
            <a:ext cx="3392631" cy="189356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114800" y="669530"/>
            <a:ext cx="4290577" cy="146407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605135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T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0586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799" y="43883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Practice:</a:t>
            </a:r>
            <a:endParaRPr lang="en-US" sz="3600" b="1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72" y="1219200"/>
            <a:ext cx="5248472" cy="6858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562100"/>
            <a:ext cx="2743200" cy="184672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5486400" y="1752600"/>
            <a:ext cx="2286000" cy="18288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67000"/>
            <a:ext cx="4121728" cy="35568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07873"/>
            <a:ext cx="990600" cy="36241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47" y="3313565"/>
            <a:ext cx="152421" cy="190527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987" y="3147170"/>
            <a:ext cx="366703" cy="423118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691" y="3255977"/>
            <a:ext cx="203802" cy="30570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58" y="3230196"/>
            <a:ext cx="423689" cy="317767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41" y="3886200"/>
            <a:ext cx="1981306" cy="371495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58" y="3886200"/>
            <a:ext cx="1410242" cy="416940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698" y="4876800"/>
            <a:ext cx="1476454" cy="362858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02" y="5638800"/>
            <a:ext cx="985890" cy="32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55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254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26</cp:revision>
  <dcterms:created xsi:type="dcterms:W3CDTF">2013-03-07T17:27:03Z</dcterms:created>
  <dcterms:modified xsi:type="dcterms:W3CDTF">2013-03-08T05:56:22Z</dcterms:modified>
</cp:coreProperties>
</file>