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6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5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6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D449-6D03-4FB6-873E-56D1E3DA093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6C951-C97C-46A6-900F-AB7815ABF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itchFamily="18" charset="0"/>
              </a:rPr>
              <a:t>10.2</a:t>
            </a:r>
            <a:r>
              <a:rPr lang="en-US" b="1" dirty="0" smtClean="0">
                <a:latin typeface="Baskerville Old Face" pitchFamily="18" charset="0"/>
              </a:rPr>
              <a:t> Finding Arc Measure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Essential Question:</a:t>
            </a:r>
          </a:p>
          <a:p>
            <a:pPr lvl="1"/>
            <a:r>
              <a:rPr lang="en-US" dirty="0" smtClean="0"/>
              <a:t>How do you find a measure of an arc of a circle?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b="1" u="sng" dirty="0" smtClean="0"/>
              <a:t>Standard</a:t>
            </a:r>
          </a:p>
          <a:p>
            <a:pPr marL="914400" lvl="1" indent="-457200"/>
            <a:r>
              <a:rPr lang="en-US" b="1" dirty="0" smtClean="0"/>
              <a:t>7.0:  </a:t>
            </a:r>
            <a:r>
              <a:rPr lang="en-US" dirty="0"/>
              <a:t>Students prove and use theorems involving the properties </a:t>
            </a:r>
            <a:r>
              <a:rPr lang="en-US" dirty="0" smtClean="0"/>
              <a:t>of </a:t>
            </a:r>
            <a:r>
              <a:rPr lang="en-US" dirty="0"/>
              <a:t>parallel lines cut by a transversal, the properties of </a:t>
            </a:r>
            <a:r>
              <a:rPr lang="en-US" dirty="0" smtClean="0"/>
              <a:t>quadrilaterals</a:t>
            </a:r>
            <a:r>
              <a:rPr lang="en-US" dirty="0"/>
              <a:t>, and the properties of circles.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344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52600"/>
            <a:ext cx="49445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atin typeface="Baskerville Old Face" pitchFamily="18" charset="0"/>
              </a:rPr>
              <a:t>Homework: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Page 661-662</a:t>
            </a:r>
            <a:r>
              <a:rPr lang="en-US" sz="3200" dirty="0" smtClean="0"/>
              <a:t>:  1 – 17 all, 20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0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3571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Terms to  know:</a:t>
            </a:r>
            <a:endParaRPr lang="en-US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1523999"/>
            <a:ext cx="5648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Central Angle:  </a:t>
            </a:r>
            <a:r>
              <a:rPr lang="en-US" sz="2400" dirty="0" smtClean="0"/>
              <a:t>An angle whose vertex is the</a:t>
            </a:r>
          </a:p>
          <a:p>
            <a:r>
              <a:rPr lang="en-US" sz="2400" dirty="0" smtClean="0"/>
              <a:t>Center on the circle.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6513" y="2667000"/>
            <a:ext cx="5580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Minor Arc:  </a:t>
            </a:r>
            <a:r>
              <a:rPr lang="en-US" sz="2400" dirty="0" smtClean="0"/>
              <a:t>The points on the circle that lie </a:t>
            </a:r>
          </a:p>
          <a:p>
            <a:r>
              <a:rPr lang="en-US" sz="2400" dirty="0" smtClean="0"/>
              <a:t>Within a central angle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513" y="4038600"/>
            <a:ext cx="5273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Major Arc:  </a:t>
            </a:r>
            <a:r>
              <a:rPr lang="en-US" sz="2400" dirty="0" smtClean="0"/>
              <a:t>The points on the circle   that</a:t>
            </a:r>
          </a:p>
          <a:p>
            <a:r>
              <a:rPr lang="en-US" sz="2400" dirty="0" smtClean="0"/>
              <a:t>Don’t lie within a central angle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6513" y="5181600"/>
            <a:ext cx="4510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Semi Circle:  </a:t>
            </a:r>
            <a:r>
              <a:rPr lang="en-US" sz="2400" dirty="0" smtClean="0"/>
              <a:t>An arc with endpoints</a:t>
            </a:r>
          </a:p>
          <a:p>
            <a:r>
              <a:rPr lang="en-US" sz="2400" dirty="0" smtClean="0"/>
              <a:t>That are endpoints of a diameter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036567" y="1836003"/>
            <a:ext cx="2352660" cy="220259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06980" y="2847572"/>
            <a:ext cx="211833" cy="1794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07662" y="2846292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7212897" y="1836003"/>
            <a:ext cx="330903" cy="10115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12897" y="2952189"/>
            <a:ext cx="117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701745" y="3881960"/>
            <a:ext cx="211833" cy="1794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69820" y="388658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85529" y="145859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02651" y="276752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21" name="Straight Connector 20"/>
          <p:cNvCxnSpPr>
            <a:stCxn id="10" idx="0"/>
            <a:endCxn id="16" idx="7"/>
          </p:cNvCxnSpPr>
          <p:nvPr/>
        </p:nvCxnSpPr>
        <p:spPr>
          <a:xfrm flipH="1">
            <a:off x="6882556" y="2847572"/>
            <a:ext cx="330341" cy="10606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3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6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3476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Measuring Arcs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711" y="1219200"/>
            <a:ext cx="4385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measure of a minor arc</a:t>
            </a:r>
          </a:p>
          <a:p>
            <a:r>
              <a:rPr lang="en-US" sz="2400" dirty="0" smtClean="0"/>
              <a:t>is the measure of its central angle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799" y="2362200"/>
            <a:ext cx="3844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measure of the entire </a:t>
            </a:r>
          </a:p>
          <a:p>
            <a:r>
              <a:rPr lang="en-US" sz="2400" b="1" dirty="0" smtClean="0"/>
              <a:t>Circle</a:t>
            </a:r>
            <a:r>
              <a:rPr lang="en-US" sz="2400" dirty="0" smtClean="0"/>
              <a:t> is 360 degrees.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0658" y="3429000"/>
            <a:ext cx="5369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measure of a major arc </a:t>
            </a:r>
            <a:r>
              <a:rPr lang="en-US" sz="2400" dirty="0" smtClean="0"/>
              <a:t>is the </a:t>
            </a:r>
          </a:p>
          <a:p>
            <a:r>
              <a:rPr lang="en-US" sz="2400" dirty="0" smtClean="0"/>
              <a:t>Difference between 360 and the measure</a:t>
            </a:r>
          </a:p>
          <a:p>
            <a:r>
              <a:rPr lang="en-US" sz="2400" dirty="0" smtClean="0"/>
              <a:t>Of the related minor arc.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2711" y="5257783"/>
            <a:ext cx="5410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measure of a semicircle </a:t>
            </a:r>
            <a:r>
              <a:rPr lang="en-US" sz="2400" dirty="0" smtClean="0"/>
              <a:t>is 180 deg.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5181600" y="990600"/>
            <a:ext cx="2514600" cy="2438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438900" y="1088886"/>
            <a:ext cx="495300" cy="1120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6"/>
          </p:cNvCxnSpPr>
          <p:nvPr/>
        </p:nvCxnSpPr>
        <p:spPr>
          <a:xfrm>
            <a:off x="6438900" y="2209800"/>
            <a:ext cx="1257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46757" y="2052917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82243" y="75976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04766" y="197896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6031398" y="3324427"/>
            <a:ext cx="115360" cy="1045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49405" y="337519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364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Practice</a:t>
            </a:r>
            <a:endParaRPr lang="en-US" sz="4000" b="1" u="sng" dirty="0">
              <a:latin typeface="Baskerville Old Face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17485"/>
            <a:ext cx="6248400" cy="8135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05000"/>
            <a:ext cx="2205133" cy="220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Baskerville Old Face" pitchFamily="18" charset="0"/>
              </a:rPr>
              <a:t>ARC ADDITION POSTULATE</a:t>
            </a:r>
            <a:endParaRPr lang="en-US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measure of an arc formed by two adjacent arcs is the sum of the measures of the two arcs.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3915088" cy="276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Practice</a:t>
            </a:r>
            <a:endParaRPr lang="en-US" sz="4000" b="1" u="sng" dirty="0">
              <a:latin typeface="Baskerville Old Face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295400"/>
            <a:ext cx="6020641" cy="666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32" y="2209800"/>
            <a:ext cx="2219433" cy="195912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58291"/>
            <a:ext cx="5839640" cy="45726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4203565"/>
            <a:ext cx="6363589" cy="6763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66800" y="2362200"/>
            <a:ext cx="1600200" cy="353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74473" y="2410851"/>
            <a:ext cx="1524000" cy="332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4570344"/>
            <a:ext cx="6172200" cy="3381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3406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Terms to Know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780" y="1295400"/>
            <a:ext cx="30736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Congruent Circles:</a:t>
            </a:r>
          </a:p>
          <a:p>
            <a:r>
              <a:rPr lang="en-US" sz="2800" dirty="0" smtClean="0"/>
              <a:t>Two circles with the</a:t>
            </a:r>
          </a:p>
          <a:p>
            <a:r>
              <a:rPr lang="en-US" sz="2800" dirty="0" smtClean="0"/>
              <a:t>Same radius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780" y="3886200"/>
            <a:ext cx="43829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Congruent Arcs:  </a:t>
            </a:r>
            <a:r>
              <a:rPr lang="en-US" sz="2800" dirty="0" smtClean="0"/>
              <a:t>Two arcs</a:t>
            </a:r>
          </a:p>
          <a:p>
            <a:r>
              <a:rPr lang="en-US" sz="2800" dirty="0" smtClean="0"/>
              <a:t>With the same measure and </a:t>
            </a:r>
          </a:p>
          <a:p>
            <a:r>
              <a:rPr lang="en-US" sz="2800" dirty="0" smtClean="0"/>
              <a:t>Either on the same circle or</a:t>
            </a:r>
          </a:p>
          <a:p>
            <a:r>
              <a:rPr lang="en-US" sz="2800" dirty="0" smtClean="0"/>
              <a:t>Congruent circles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104716" y="1447800"/>
            <a:ext cx="2067484" cy="1905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1447800"/>
            <a:ext cx="2067484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68813">
            <a:off x="6813176" y="4114800"/>
            <a:ext cx="2067484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88810" y="4114800"/>
            <a:ext cx="2067484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622552" y="4267200"/>
            <a:ext cx="549648" cy="8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2" idx="5"/>
          </p:cNvCxnSpPr>
          <p:nvPr/>
        </p:nvCxnSpPr>
        <p:spPr>
          <a:xfrm>
            <a:off x="5622552" y="5067300"/>
            <a:ext cx="730966" cy="673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7"/>
          </p:cNvCxnSpPr>
          <p:nvPr/>
        </p:nvCxnSpPr>
        <p:spPr>
          <a:xfrm flipV="1">
            <a:off x="7846918" y="4452938"/>
            <a:ext cx="781344" cy="614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70797" y="4351114"/>
            <a:ext cx="676121" cy="728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495800" y="1676400"/>
            <a:ext cx="642658" cy="72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010400" y="1676400"/>
            <a:ext cx="652743" cy="72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40088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Practice</a:t>
            </a:r>
            <a:endParaRPr lang="en-US" sz="4000" b="1" u="sng" dirty="0">
              <a:latin typeface="Baskerville Old Face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6" y="1143000"/>
            <a:ext cx="6927273" cy="3429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599"/>
            <a:ext cx="2057400" cy="167722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9" y="1773381"/>
            <a:ext cx="1771043" cy="165644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02" y="1773381"/>
            <a:ext cx="2785898" cy="181590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3" y="3733800"/>
            <a:ext cx="5734851" cy="34294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3" y="4419600"/>
            <a:ext cx="6487431" cy="55252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8" y="5334000"/>
            <a:ext cx="5925377" cy="3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Baskerville Old Face" pitchFamily="18" charset="0"/>
              </a:rPr>
              <a:t>Practice</a:t>
            </a:r>
            <a:endParaRPr lang="en-US" sz="4000" b="1" u="sng" dirty="0">
              <a:latin typeface="Baskerville Old Fac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6367" y="1301564"/>
                <a:ext cx="6541278" cy="654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In Circle C,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𝑨𝑫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𝑩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𝒃𝒊𝒔𝒆𝒄𝒕𝒔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𝑨𝑫</m:t>
                        </m:r>
                        <m:r>
                          <a:rPr lang="en-US" b="1" i="1" smtClean="0">
                            <a:latin typeface="Cambria Math"/>
                          </a:rPr>
                          <m:t>, 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𝒂𝒏𝒅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𝑨𝑬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𝒊𝒔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𝒅𝒊𝒂𝒎𝒆𝒕𝒆𝒓</m:t>
                    </m:r>
                    <m:r>
                      <a:rPr lang="en-US" b="1" i="1" smtClean="0">
                        <a:latin typeface="Cambria Math"/>
                      </a:rPr>
                      <m:t>.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Find the measure of the arc.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67" y="1301564"/>
                <a:ext cx="6541278" cy="65460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46" t="-2804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39840" y="2286000"/>
            <a:ext cx="2286000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90008" y="2286000"/>
                <a:ext cx="694742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𝐴𝐸𝐷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008" y="2286000"/>
                <a:ext cx="694742" cy="3786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613" r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3725" y="2286000"/>
                <a:ext cx="556884" cy="376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725" y="2286000"/>
                <a:ext cx="556884" cy="37651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613" r="-7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57300" y="4043087"/>
                <a:ext cx="551177" cy="376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300" y="4043087"/>
                <a:ext cx="551177" cy="376513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613" r="-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67649" y="4040970"/>
                <a:ext cx="689035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𝐵𝐴𝐸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649" y="4040970"/>
                <a:ext cx="689035" cy="37863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613" r="-1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 flipV="1">
            <a:off x="914400" y="2474256"/>
            <a:ext cx="668440" cy="878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82840" y="2475315"/>
            <a:ext cx="703160" cy="87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36880" y="33644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55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10.2 Finding Arc Measure</vt:lpstr>
      <vt:lpstr>PowerPoint Presentation</vt:lpstr>
      <vt:lpstr>PowerPoint Presentation</vt:lpstr>
      <vt:lpstr>PowerPoint Presentation</vt:lpstr>
      <vt:lpstr>ARC ADDITION POSTULATE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Finding Arc Measure</dc:title>
  <dc:creator>Arvid Lumanauw</dc:creator>
  <cp:lastModifiedBy>Test Bench</cp:lastModifiedBy>
  <cp:revision>16</cp:revision>
  <dcterms:created xsi:type="dcterms:W3CDTF">2013-03-11T03:16:02Z</dcterms:created>
  <dcterms:modified xsi:type="dcterms:W3CDTF">2014-02-12T23:32:04Z</dcterms:modified>
</cp:coreProperties>
</file>