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483E-159F-4832-A84A-0AD3129768C5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F3765-50C3-455C-9C8B-DEC4B55F6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483E-159F-4832-A84A-0AD3129768C5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F3765-50C3-455C-9C8B-DEC4B55F6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483E-159F-4832-A84A-0AD3129768C5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F3765-50C3-455C-9C8B-DEC4B55F6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483E-159F-4832-A84A-0AD3129768C5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F3765-50C3-455C-9C8B-DEC4B55F6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483E-159F-4832-A84A-0AD3129768C5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F3765-50C3-455C-9C8B-DEC4B55F6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483E-159F-4832-A84A-0AD3129768C5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F3765-50C3-455C-9C8B-DEC4B55F6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483E-159F-4832-A84A-0AD3129768C5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F3765-50C3-455C-9C8B-DEC4B55F6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483E-159F-4832-A84A-0AD3129768C5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F3765-50C3-455C-9C8B-DEC4B55F6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483E-159F-4832-A84A-0AD3129768C5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F3765-50C3-455C-9C8B-DEC4B55F68F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483E-159F-4832-A84A-0AD3129768C5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F3765-50C3-455C-9C8B-DEC4B55F68F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B483E-159F-4832-A84A-0AD3129768C5}" type="datetimeFigureOut">
              <a:rPr lang="en-US" smtClean="0"/>
              <a:t>2/23/2014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4F3765-50C3-455C-9C8B-DEC4B55F68F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A4F3765-50C3-455C-9C8B-DEC4B55F68F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5A2B483E-159F-4832-A84A-0AD3129768C5}" type="datetimeFigureOut">
              <a:rPr lang="en-US" smtClean="0"/>
              <a:t>2/23/2014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tmp"/><Relationship Id="rId4" Type="http://schemas.openxmlformats.org/officeDocument/2006/relationships/image" Target="../media/image6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tmp"/><Relationship Id="rId4" Type="http://schemas.openxmlformats.org/officeDocument/2006/relationships/image" Target="../media/image13.tm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0" y="346364"/>
            <a:ext cx="6255239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u="sng" dirty="0" smtClean="0">
                <a:latin typeface="Bookman Old Style" pitchFamily="18" charset="0"/>
              </a:rPr>
              <a:t>Section 10.4</a:t>
            </a:r>
          </a:p>
          <a:p>
            <a:r>
              <a:rPr lang="en-US" sz="4400" b="1" dirty="0" smtClean="0">
                <a:latin typeface="Bookman Old Style" pitchFamily="18" charset="0"/>
              </a:rPr>
              <a:t>Use Inscribed Angles</a:t>
            </a:r>
          </a:p>
          <a:p>
            <a:r>
              <a:rPr lang="en-US" sz="4400" b="1" dirty="0" smtClean="0">
                <a:latin typeface="Bookman Old Style" pitchFamily="18" charset="0"/>
              </a:rPr>
              <a:t>And Polygons</a:t>
            </a:r>
            <a:endParaRPr lang="en-US" sz="4400" b="1" dirty="0"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81000" y="2534215"/>
            <a:ext cx="7614072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Standard: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7.0 Students prove and use theorems involving 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Properties of parallel lines cut by a transversal, the 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Properties of quadrilaterals, and the properties</a:t>
            </a:r>
          </a:p>
          <a:p>
            <a:r>
              <a:rPr lang="en-US" sz="2800" dirty="0" smtClean="0">
                <a:solidFill>
                  <a:srgbClr val="FF0000"/>
                </a:solidFill>
              </a:rPr>
              <a:t>Of circles.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4953000"/>
            <a:ext cx="540167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solidFill>
                  <a:srgbClr val="0070C0"/>
                </a:solidFill>
              </a:rPr>
              <a:t>Essential Question: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How do you find the measure of an </a:t>
            </a:r>
          </a:p>
          <a:p>
            <a:r>
              <a:rPr lang="en-US" sz="2800" dirty="0" smtClean="0">
                <a:solidFill>
                  <a:srgbClr val="0070C0"/>
                </a:solidFill>
              </a:rPr>
              <a:t>Inscribed angle?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107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2000" y="838200"/>
            <a:ext cx="605646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>
                <a:solidFill>
                  <a:srgbClr val="FF0000"/>
                </a:solidFill>
                <a:latin typeface="Bookman Old Style" pitchFamily="18" charset="0"/>
              </a:rPr>
              <a:t>Homework:</a:t>
            </a:r>
          </a:p>
          <a:p>
            <a:r>
              <a:rPr lang="en-US" sz="4000" b="1" dirty="0" smtClean="0">
                <a:solidFill>
                  <a:srgbClr val="0070C0"/>
                </a:solidFill>
                <a:latin typeface="Bookman Old Style" pitchFamily="18" charset="0"/>
              </a:rPr>
              <a:t>Page 676:</a:t>
            </a:r>
            <a:r>
              <a:rPr lang="en-US" sz="4000" b="1" dirty="0" smtClean="0">
                <a:latin typeface="Bookman Old Style" pitchFamily="18" charset="0"/>
              </a:rPr>
              <a:t>  # 1 – 18 all</a:t>
            </a:r>
            <a:endParaRPr lang="en-US" sz="40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94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57200"/>
            <a:ext cx="30267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u="sng" dirty="0" smtClean="0">
                <a:latin typeface="Bookman Old Style" pitchFamily="18" charset="0"/>
              </a:rPr>
              <a:t>Terms to Know</a:t>
            </a:r>
            <a:endParaRPr lang="en-US" sz="2800" b="1" u="sng" dirty="0">
              <a:latin typeface="Bookman Old Style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447800"/>
            <a:ext cx="511390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An </a:t>
            </a:r>
            <a:r>
              <a:rPr lang="en-US" sz="2400" b="1" dirty="0" smtClean="0"/>
              <a:t>Inscribed angle </a:t>
            </a:r>
            <a:r>
              <a:rPr lang="en-US" sz="2400" dirty="0" smtClean="0"/>
              <a:t>is an angle whose </a:t>
            </a:r>
          </a:p>
          <a:p>
            <a:r>
              <a:rPr lang="en-US" sz="2400" dirty="0" smtClean="0"/>
              <a:t>Vertex is on a circle and whose sides </a:t>
            </a:r>
          </a:p>
          <a:p>
            <a:r>
              <a:rPr lang="en-US" sz="2400" dirty="0" smtClean="0"/>
              <a:t>Contain chords of the circle.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3057435"/>
            <a:ext cx="359200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dirty="0" smtClean="0"/>
              <a:t>An </a:t>
            </a:r>
            <a:r>
              <a:rPr lang="en-US" sz="2400" b="1" dirty="0" smtClean="0"/>
              <a:t>intercepted arc </a:t>
            </a:r>
            <a:r>
              <a:rPr lang="en-US" sz="2400" dirty="0" smtClean="0"/>
              <a:t>is the </a:t>
            </a:r>
          </a:p>
          <a:p>
            <a:r>
              <a:rPr lang="en-US" sz="2400" dirty="0" smtClean="0"/>
              <a:t>Interior of the circle of the </a:t>
            </a:r>
          </a:p>
          <a:p>
            <a:r>
              <a:rPr lang="en-US" sz="2400" dirty="0" smtClean="0"/>
              <a:t>Inscribed angle.</a:t>
            </a:r>
            <a:endParaRPr lang="en-US" sz="2400" dirty="0"/>
          </a:p>
        </p:txBody>
      </p:sp>
      <p:sp>
        <p:nvSpPr>
          <p:cNvPr id="5" name="Oval 4"/>
          <p:cNvSpPr/>
          <p:nvPr/>
        </p:nvSpPr>
        <p:spPr>
          <a:xfrm>
            <a:off x="4800600" y="2962364"/>
            <a:ext cx="2743200" cy="2590800"/>
          </a:xfrm>
          <a:prstGeom prst="ellipse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4953000" y="2648129"/>
            <a:ext cx="2286000" cy="222867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4953000" y="4257764"/>
            <a:ext cx="3200400" cy="61903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5789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04800"/>
            <a:ext cx="5424947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b="1" u="sng" dirty="0" smtClean="0"/>
              <a:t>Theorem 10.7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dirty="0" smtClean="0"/>
              <a:t>The measure of an inscribed</a:t>
            </a:r>
          </a:p>
          <a:p>
            <a:pPr lvl="1"/>
            <a:r>
              <a:rPr lang="en-US" sz="2800" dirty="0" smtClean="0"/>
              <a:t>Angle is one half the measure of </a:t>
            </a:r>
          </a:p>
          <a:p>
            <a:pPr lvl="1"/>
            <a:r>
              <a:rPr lang="en-US" sz="2800" dirty="0" smtClean="0"/>
              <a:t>Its intercepted arc.</a:t>
            </a:r>
            <a:endParaRPr lang="en-US" sz="28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9747" y="520259"/>
            <a:ext cx="2195053" cy="2691744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609600" y="3657600"/>
            <a:ext cx="1752600" cy="1676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3276600" y="3657600"/>
            <a:ext cx="1752600" cy="1676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867400" y="3657600"/>
            <a:ext cx="1752600" cy="1676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1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508523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b="1" u="sng" dirty="0" smtClean="0"/>
              <a:t>Theorem 10.8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dirty="0" smtClean="0"/>
              <a:t>If two inscribed angles of a</a:t>
            </a:r>
          </a:p>
          <a:p>
            <a:pPr lvl="1"/>
            <a:r>
              <a:rPr lang="en-US" sz="2800" dirty="0" smtClean="0"/>
              <a:t>Circle intercept the same arc</a:t>
            </a:r>
          </a:p>
          <a:p>
            <a:pPr lvl="1"/>
            <a:r>
              <a:rPr lang="en-US" sz="2800" dirty="0" smtClean="0"/>
              <a:t>Then the angles are congruent</a:t>
            </a:r>
            <a:endParaRPr lang="en-US" sz="28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457200"/>
            <a:ext cx="2133600" cy="2245894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838200" y="2532529"/>
            <a:ext cx="3200400" cy="29718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02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24190"/>
            <a:ext cx="17054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u="sng" dirty="0" smtClean="0"/>
              <a:t>Practice</a:t>
            </a:r>
            <a:endParaRPr lang="en-US" sz="3600" b="1" u="sng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812" y="1219200"/>
            <a:ext cx="5375562" cy="4572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16" y="1905000"/>
            <a:ext cx="2171184" cy="1577818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1924052"/>
            <a:ext cx="1996468" cy="1566672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1936842"/>
            <a:ext cx="1981200" cy="1553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7370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304800"/>
            <a:ext cx="793319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3200" dirty="0" smtClean="0"/>
              <a:t>A polygon is an </a:t>
            </a:r>
            <a:r>
              <a:rPr lang="en-US" sz="3200" b="1" dirty="0" smtClean="0"/>
              <a:t>inscribed polygon </a:t>
            </a:r>
            <a:r>
              <a:rPr lang="en-US" sz="3200" dirty="0" smtClean="0"/>
              <a:t>if all of its</a:t>
            </a:r>
          </a:p>
          <a:p>
            <a:r>
              <a:rPr lang="en-US" sz="3200" dirty="0" smtClean="0"/>
              <a:t>Vertices lie on a circle.  The circle that contains</a:t>
            </a:r>
          </a:p>
          <a:p>
            <a:r>
              <a:rPr lang="en-US" sz="3200" dirty="0" smtClean="0"/>
              <a:t>The vertices is a </a:t>
            </a:r>
            <a:r>
              <a:rPr lang="en-US" sz="3200" b="1" dirty="0" smtClean="0"/>
              <a:t>circumscribed circle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133600"/>
            <a:ext cx="2895600" cy="28956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8998" y="2133600"/>
            <a:ext cx="3043802" cy="2911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64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5859"/>
            <a:ext cx="726416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400" b="1" dirty="0" smtClean="0"/>
              <a:t>Theorem 10.9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If a right triangle is  inscribed in a circle, then the </a:t>
            </a:r>
          </a:p>
          <a:p>
            <a:pPr lvl="1"/>
            <a:r>
              <a:rPr lang="en-US" sz="2400" dirty="0" smtClean="0"/>
              <a:t>Hypotenuse is a diameter of the circle.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400" dirty="0" smtClean="0"/>
              <a:t>If one side of an inscribed triangle is a diameter of</a:t>
            </a:r>
          </a:p>
          <a:p>
            <a:pPr lvl="1"/>
            <a:r>
              <a:rPr lang="en-US" sz="2400" dirty="0" smtClean="0"/>
              <a:t>The circle, then the triangle is a right triangle and the</a:t>
            </a:r>
          </a:p>
          <a:p>
            <a:pPr lvl="1"/>
            <a:r>
              <a:rPr lang="en-US" sz="2400" dirty="0" smtClean="0"/>
              <a:t>Angle opposite the diameter is the right angle.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43" y="2514600"/>
            <a:ext cx="3505200" cy="2268070"/>
          </a:xfrm>
          <a:prstGeom prst="rect">
            <a:avLst/>
          </a:prstGeom>
        </p:spPr>
      </p:pic>
      <p:sp>
        <p:nvSpPr>
          <p:cNvPr id="4" name="Oval 3"/>
          <p:cNvSpPr/>
          <p:nvPr/>
        </p:nvSpPr>
        <p:spPr>
          <a:xfrm>
            <a:off x="4572000" y="2819400"/>
            <a:ext cx="2590800" cy="243840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/>
          <p:cNvCxnSpPr>
            <a:stCxn id="4" idx="1"/>
            <a:endCxn id="4" idx="3"/>
          </p:cNvCxnSpPr>
          <p:nvPr/>
        </p:nvCxnSpPr>
        <p:spPr>
          <a:xfrm>
            <a:off x="4951414" y="3176495"/>
            <a:ext cx="0" cy="17242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4" idx="3"/>
            <a:endCxn id="4" idx="5"/>
          </p:cNvCxnSpPr>
          <p:nvPr/>
        </p:nvCxnSpPr>
        <p:spPr>
          <a:xfrm>
            <a:off x="4951414" y="4900705"/>
            <a:ext cx="183197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4" idx="1"/>
            <a:endCxn id="4" idx="5"/>
          </p:cNvCxnSpPr>
          <p:nvPr/>
        </p:nvCxnSpPr>
        <p:spPr>
          <a:xfrm>
            <a:off x="4951414" y="3176495"/>
            <a:ext cx="1831972" cy="172421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951414" y="3463969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708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304800"/>
            <a:ext cx="707084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800" b="1" dirty="0" smtClean="0"/>
              <a:t>Theorem 10.10: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800" dirty="0" smtClean="0"/>
              <a:t>A quadrilateral can be inscribed in a circle </a:t>
            </a:r>
          </a:p>
          <a:p>
            <a:pPr lvl="1"/>
            <a:r>
              <a:rPr lang="en-US" sz="2800" dirty="0" err="1" smtClean="0"/>
              <a:t>Iff</a:t>
            </a:r>
            <a:r>
              <a:rPr lang="en-US" sz="2800" dirty="0" smtClean="0"/>
              <a:t> its opposite angles are supplementary</a:t>
            </a:r>
            <a:endParaRPr lang="en-US" sz="2800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689795"/>
            <a:ext cx="2362200" cy="2263087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3619634"/>
            <a:ext cx="3124200" cy="333248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640" y="4050940"/>
            <a:ext cx="2205159" cy="1928009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4186343"/>
            <a:ext cx="2498846" cy="1938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910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28600"/>
            <a:ext cx="18741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u="sng" dirty="0" smtClean="0"/>
              <a:t>Practice</a:t>
            </a:r>
            <a:endParaRPr lang="en-US" sz="4000" b="1" u="sng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836" y="1066800"/>
            <a:ext cx="4527758" cy="45720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992252"/>
            <a:ext cx="2098964" cy="215531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992252"/>
            <a:ext cx="2902528" cy="2335522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6553200" y="3962400"/>
            <a:ext cx="1149928" cy="5334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88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63</TotalTime>
  <Words>235</Words>
  <Application>Microsoft Office PowerPoint</Application>
  <PresentationFormat>On-screen Show (4:3)</PresentationFormat>
  <Paragraphs>43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Arvid Lumanauw</dc:creator>
  <cp:lastModifiedBy>Arvid Lumanauw</cp:lastModifiedBy>
  <cp:revision>9</cp:revision>
  <dcterms:created xsi:type="dcterms:W3CDTF">2013-03-15T03:09:59Z</dcterms:created>
  <dcterms:modified xsi:type="dcterms:W3CDTF">2014-02-23T17:34:27Z</dcterms:modified>
</cp:coreProperties>
</file>