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2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4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8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1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9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5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0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B8E5A-94B1-40D2-8BAC-3FAE9731C08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D6E5-D7F0-4F46-B682-5A449FA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2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tmp"/><Relationship Id="rId7" Type="http://schemas.openxmlformats.org/officeDocument/2006/relationships/image" Target="../media/image19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tmp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tmp"/><Relationship Id="rId4" Type="http://schemas.openxmlformats.org/officeDocument/2006/relationships/image" Target="../media/image22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6649378" cy="109552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799"/>
            <a:ext cx="3962400" cy="18423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667000"/>
            <a:ext cx="2133600" cy="3048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4495800"/>
            <a:ext cx="14622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Baskerville Old Face" pitchFamily="18" charset="0"/>
              </a:rPr>
              <a:t>Standards:</a:t>
            </a:r>
          </a:p>
          <a:p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36" y="4603594"/>
            <a:ext cx="5070764" cy="63087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69" y="5638800"/>
            <a:ext cx="526693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7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84094"/>
            <a:ext cx="3211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b="1" u="sng" dirty="0" smtClean="0">
                <a:latin typeface="Baskerville Old Face" pitchFamily="18" charset="0"/>
              </a:rPr>
              <a:t>Theorem 10.11</a:t>
            </a:r>
            <a:endParaRPr lang="en-US" sz="3200" b="1" u="sng" dirty="0">
              <a:latin typeface="Baskerville Old Fac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0663" y="1060741"/>
            <a:ext cx="49616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Baskerville Old Face" pitchFamily="18" charset="0"/>
              </a:rPr>
              <a:t>If a tangent and a chord intersect at a</a:t>
            </a:r>
          </a:p>
          <a:p>
            <a:r>
              <a:rPr lang="en-US" sz="2400" dirty="0" smtClean="0">
                <a:latin typeface="Baskerville Old Face" pitchFamily="18" charset="0"/>
              </a:rPr>
              <a:t>Point on a circle, then the measure of </a:t>
            </a:r>
          </a:p>
          <a:p>
            <a:r>
              <a:rPr lang="en-US" sz="2400" dirty="0" smtClean="0">
                <a:latin typeface="Baskerville Old Face" pitchFamily="18" charset="0"/>
              </a:rPr>
              <a:t>Each angle formed is one half the </a:t>
            </a:r>
          </a:p>
          <a:p>
            <a:r>
              <a:rPr lang="en-US" sz="2400" dirty="0" smtClean="0">
                <a:latin typeface="Baskerville Old Face" pitchFamily="18" charset="0"/>
              </a:rPr>
              <a:t>Measure of its intercepted arc.</a:t>
            </a:r>
            <a:endParaRPr lang="en-US" sz="2400" dirty="0">
              <a:latin typeface="Baskerville Old Face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054" y="776481"/>
            <a:ext cx="2981146" cy="187701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38" y="3162262"/>
            <a:ext cx="3328561" cy="34776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657600"/>
            <a:ext cx="8012855" cy="2133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00200" y="36576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36576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96200" y="3775364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24" y="533400"/>
            <a:ext cx="7784182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b="1" dirty="0" smtClean="0">
                <a:latin typeface="Baskerville Old Face" pitchFamily="18" charset="0"/>
              </a:rPr>
              <a:t>Theorem 10.12  Angles inside the Circle Theorem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If two chords intersect </a:t>
            </a:r>
            <a:r>
              <a:rPr lang="en-US" sz="2400" i="1" dirty="0" smtClean="0">
                <a:solidFill>
                  <a:srgbClr val="FF0000"/>
                </a:solidFill>
              </a:rPr>
              <a:t>inside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 circle,</a:t>
            </a:r>
          </a:p>
          <a:p>
            <a:pPr lvl="1"/>
            <a:r>
              <a:rPr lang="en-US" sz="2400" dirty="0" smtClean="0"/>
              <a:t>Then the measure of each angle is one half the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Sum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the measures of the arcs intercepted by </a:t>
            </a:r>
          </a:p>
          <a:p>
            <a:pPr lvl="1"/>
            <a:r>
              <a:rPr lang="en-US" sz="2400" dirty="0" smtClean="0"/>
              <a:t>The angle and its vertical angle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7999"/>
            <a:ext cx="2895600" cy="244478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700587"/>
            <a:ext cx="3201627" cy="59534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825" y="5492788"/>
            <a:ext cx="3453187" cy="68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4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3416"/>
            <a:ext cx="17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Practice</a:t>
            </a:r>
            <a:endParaRPr lang="en-US" sz="36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143000"/>
            <a:ext cx="3271833" cy="457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752600"/>
            <a:ext cx="2190843" cy="220649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33747"/>
            <a:ext cx="2819400" cy="21283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781800" y="32004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71055"/>
            <a:ext cx="8144858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b="1" dirty="0" smtClean="0">
                <a:latin typeface="Baskerville Old Face" pitchFamily="18" charset="0"/>
              </a:rPr>
              <a:t>Theorem 10.13   Angles Outside the Circle Theorem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If a tangent a secant, two tangents, or two secants</a:t>
            </a:r>
          </a:p>
          <a:p>
            <a:pPr lvl="1"/>
            <a:r>
              <a:rPr lang="en-US" sz="2400" dirty="0" smtClean="0"/>
              <a:t>Intersects </a:t>
            </a:r>
            <a:r>
              <a:rPr lang="en-US" sz="2400" i="1" dirty="0" smtClean="0">
                <a:solidFill>
                  <a:srgbClr val="FF0000"/>
                </a:solidFill>
              </a:rPr>
              <a:t>outside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 circle, then the measure of the angle</a:t>
            </a:r>
          </a:p>
          <a:p>
            <a:pPr lvl="1"/>
            <a:r>
              <a:rPr lang="en-US" sz="2400" dirty="0" smtClean="0"/>
              <a:t>Formed is one half the </a:t>
            </a:r>
            <a:r>
              <a:rPr lang="en-US" sz="2400" i="1" dirty="0" smtClean="0">
                <a:solidFill>
                  <a:srgbClr val="FF0000"/>
                </a:solidFill>
              </a:rPr>
              <a:t>difference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the measures of the </a:t>
            </a:r>
          </a:p>
          <a:p>
            <a:pPr lvl="1"/>
            <a:r>
              <a:rPr lang="en-US" sz="2400" dirty="0" smtClean="0"/>
              <a:t>Intercepted arcs.</a:t>
            </a:r>
            <a:endParaRPr lang="en-US" sz="24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54768"/>
            <a:ext cx="2257740" cy="156231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19600"/>
            <a:ext cx="2400635" cy="46679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998" y="2638314"/>
            <a:ext cx="2172003" cy="158137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050" y="4429126"/>
            <a:ext cx="2495899" cy="4572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66893"/>
            <a:ext cx="2143424" cy="155279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381494"/>
            <a:ext cx="2429214" cy="5048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62540" y="5486400"/>
                <a:ext cx="3886128" cy="716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Angle</a:t>
                </a:r>
                <a:r>
                  <a:rPr lang="en-US" sz="2800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smtClean="0"/>
                  <a:t>=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𝐵𝑖𝑔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𝐴𝑟𝑐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𝐿𝑖𝑡𝑡𝑙𝑒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𝐴𝑟𝑐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540" y="5486400"/>
                <a:ext cx="3886128" cy="716799"/>
              </a:xfrm>
              <a:prstGeom prst="rect">
                <a:avLst/>
              </a:prstGeom>
              <a:blipFill rotWithShape="1">
                <a:blip r:embed="rId8"/>
                <a:stretch>
                  <a:fillRect l="-3135" b="-1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29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0289"/>
            <a:ext cx="1832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Practice:</a:t>
            </a:r>
            <a:endParaRPr lang="en-US" sz="36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30" y="1143000"/>
            <a:ext cx="3665477" cy="3810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1" y="1823679"/>
            <a:ext cx="2241618" cy="237522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789043"/>
            <a:ext cx="2357554" cy="223630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101588"/>
            <a:ext cx="2438400" cy="19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3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511928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Homework</a:t>
            </a:r>
          </a:p>
          <a:p>
            <a:endParaRPr lang="en-US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Page 683</a:t>
            </a:r>
            <a:r>
              <a:rPr lang="en-US" sz="2800" dirty="0" smtClean="0"/>
              <a:t>:  # 3 – 6 all, 8, 12, 13, 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3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150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15</cp:revision>
  <dcterms:created xsi:type="dcterms:W3CDTF">2013-03-17T19:42:40Z</dcterms:created>
  <dcterms:modified xsi:type="dcterms:W3CDTF">2014-02-23T17:35:36Z</dcterms:modified>
</cp:coreProperties>
</file>