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8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3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8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7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1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8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0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1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9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CE1CD-3D5D-464C-8932-2F0C6748E6A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3788-8395-4E7A-9427-C933DCF46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5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image" Target="../media/image4.tmp"/><Relationship Id="rId7" Type="http://schemas.openxmlformats.org/officeDocument/2006/relationships/image" Target="../media/image8.tmp"/><Relationship Id="rId12" Type="http://schemas.openxmlformats.org/officeDocument/2006/relationships/image" Target="../media/image13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tmp"/><Relationship Id="rId11" Type="http://schemas.openxmlformats.org/officeDocument/2006/relationships/image" Target="../media/image12.tmp"/><Relationship Id="rId5" Type="http://schemas.openxmlformats.org/officeDocument/2006/relationships/image" Target="../media/image6.tmp"/><Relationship Id="rId10" Type="http://schemas.openxmlformats.org/officeDocument/2006/relationships/image" Target="../media/image11.tmp"/><Relationship Id="rId4" Type="http://schemas.openxmlformats.org/officeDocument/2006/relationships/image" Target="../media/image5.tmp"/><Relationship Id="rId9" Type="http://schemas.openxmlformats.org/officeDocument/2006/relationships/image" Target="../media/image10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tmp"/><Relationship Id="rId4" Type="http://schemas.openxmlformats.org/officeDocument/2006/relationships/image" Target="../media/image20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477905" cy="10002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209800"/>
            <a:ext cx="51788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Essential Question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What are some properties of </a:t>
            </a:r>
          </a:p>
          <a:p>
            <a:r>
              <a:rPr lang="en-US" sz="2400" dirty="0" smtClean="0"/>
              <a:t>Chords, secants, and tangents to a circle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962400"/>
            <a:ext cx="586830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Standard:  21</a:t>
            </a:r>
          </a:p>
          <a:p>
            <a:r>
              <a:rPr lang="en-US" sz="2400" dirty="0"/>
              <a:t>Students prove and solve problems regarding relationships </a:t>
            </a:r>
            <a:r>
              <a:rPr lang="en-US" sz="2400" dirty="0" smtClean="0"/>
              <a:t>among </a:t>
            </a:r>
            <a:r>
              <a:rPr lang="en-US" sz="2400" dirty="0"/>
              <a:t>chords, secants, tangents, inscribed angles, and </a:t>
            </a:r>
            <a:r>
              <a:rPr lang="en-US" sz="2400" dirty="0" smtClean="0"/>
              <a:t>inscribed </a:t>
            </a:r>
            <a:r>
              <a:rPr lang="en-US" sz="2400" dirty="0"/>
              <a:t>and circumscribed polygons of circles</a:t>
            </a:r>
          </a:p>
        </p:txBody>
      </p:sp>
      <p:sp>
        <p:nvSpPr>
          <p:cNvPr id="2" name="Oval 1"/>
          <p:cNvSpPr/>
          <p:nvPr/>
        </p:nvSpPr>
        <p:spPr>
          <a:xfrm>
            <a:off x="5943600" y="1376432"/>
            <a:ext cx="1751695" cy="16667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4" idx="3"/>
          </p:cNvCxnSpPr>
          <p:nvPr/>
        </p:nvCxnSpPr>
        <p:spPr>
          <a:xfrm flipV="1">
            <a:off x="5257800" y="957333"/>
            <a:ext cx="1677305" cy="14810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57800" y="2438400"/>
            <a:ext cx="3124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2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755880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</a:rPr>
              <a:t>Theorem 10.14  Segments of Chords Theorem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i="1" dirty="0" smtClean="0">
                <a:solidFill>
                  <a:srgbClr val="FF0000"/>
                </a:solidFill>
              </a:rPr>
              <a:t>two chords </a:t>
            </a:r>
            <a:r>
              <a:rPr lang="en-US" sz="2400" dirty="0" smtClean="0"/>
              <a:t>intersects in the </a:t>
            </a:r>
            <a:r>
              <a:rPr lang="en-US" sz="2400" i="1" dirty="0" smtClean="0">
                <a:solidFill>
                  <a:srgbClr val="FF0000"/>
                </a:solidFill>
              </a:rPr>
              <a:t>interior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of a circle,</a:t>
            </a:r>
          </a:p>
          <a:p>
            <a:pPr lvl="1"/>
            <a:r>
              <a:rPr lang="en-US" sz="2400" dirty="0" smtClean="0"/>
              <a:t>Then the product of the lengths of the segments of one</a:t>
            </a:r>
          </a:p>
          <a:p>
            <a:pPr lvl="1"/>
            <a:r>
              <a:rPr lang="en-US" sz="2400" dirty="0" smtClean="0"/>
              <a:t>Chord is equal to the product of the lengths of the </a:t>
            </a:r>
          </a:p>
          <a:p>
            <a:pPr lvl="1"/>
            <a:r>
              <a:rPr lang="en-US" sz="2400" dirty="0" smtClean="0"/>
              <a:t>Segments of the other chord.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86000"/>
            <a:ext cx="3062386" cy="2999888"/>
          </a:xfrm>
          <a:prstGeom prst="rect">
            <a:avLst/>
          </a:prstGeom>
        </p:spPr>
      </p:pic>
      <p:sp>
        <p:nvSpPr>
          <p:cNvPr id="4" name="Left Brace 3"/>
          <p:cNvSpPr/>
          <p:nvPr/>
        </p:nvSpPr>
        <p:spPr>
          <a:xfrm rot="16200000">
            <a:off x="2781300" y="4776355"/>
            <a:ext cx="457200" cy="9906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4229100" y="4790588"/>
            <a:ext cx="457200" cy="9906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03868" y="5620389"/>
            <a:ext cx="124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Parts of AB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5606534"/>
            <a:ext cx="124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Parts of CD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133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32509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Baskerville Old Face" pitchFamily="18" charset="0"/>
              </a:rPr>
              <a:t>Practice</a:t>
            </a:r>
            <a:endParaRPr lang="en-US" sz="4000" b="1" u="sng" dirty="0">
              <a:latin typeface="Baskerville Old Face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96" y="1219200"/>
            <a:ext cx="1964726" cy="457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77982"/>
            <a:ext cx="2857612" cy="260247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5257800" cy="42250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41842"/>
            <a:ext cx="4495319" cy="33860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76578"/>
            <a:ext cx="4084073" cy="38102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886200"/>
            <a:ext cx="4572000" cy="29428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275" y="4343400"/>
            <a:ext cx="3198449" cy="27536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93" y="4876800"/>
            <a:ext cx="2772162" cy="30484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274" y="5334000"/>
            <a:ext cx="4228125" cy="36327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964" y="5731911"/>
            <a:ext cx="3724035" cy="402598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825" y="6134509"/>
            <a:ext cx="3018648" cy="3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31857"/>
            <a:ext cx="3626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Baskerville Old Face" pitchFamily="18" charset="0"/>
              </a:rPr>
              <a:t>Terms To Know</a:t>
            </a:r>
            <a:endParaRPr lang="en-US" sz="4000" b="1" dirty="0">
              <a:latin typeface="Baskerville Old Fac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438325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secant segment</a:t>
            </a:r>
            <a:r>
              <a:rPr lang="en-US" sz="2400" dirty="0" smtClean="0"/>
              <a:t>, is a </a:t>
            </a:r>
          </a:p>
          <a:p>
            <a:r>
              <a:rPr lang="en-US" sz="2400" dirty="0" smtClean="0"/>
              <a:t>Segment that contains a chord</a:t>
            </a:r>
          </a:p>
          <a:p>
            <a:r>
              <a:rPr lang="en-US" sz="2400" dirty="0" smtClean="0"/>
              <a:t>Of the circle</a:t>
            </a:r>
          </a:p>
          <a:p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part of the secant </a:t>
            </a:r>
          </a:p>
          <a:p>
            <a:r>
              <a:rPr lang="en-US" sz="2400" dirty="0" smtClean="0"/>
              <a:t>Segment outside the circle is</a:t>
            </a:r>
          </a:p>
          <a:p>
            <a:r>
              <a:rPr lang="en-US" sz="2400" dirty="0" smtClean="0"/>
              <a:t>Called an </a:t>
            </a:r>
            <a:r>
              <a:rPr lang="en-US" sz="2400" b="1" dirty="0" smtClean="0">
                <a:solidFill>
                  <a:srgbClr val="FF0000"/>
                </a:solidFill>
              </a:rPr>
              <a:t>external segment</a:t>
            </a:r>
          </a:p>
          <a:p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tangent segment</a:t>
            </a:r>
            <a:r>
              <a:rPr lang="en-US" sz="2400" dirty="0" smtClean="0"/>
              <a:t>, is a </a:t>
            </a:r>
          </a:p>
          <a:p>
            <a:r>
              <a:rPr lang="en-US" sz="2400" dirty="0" smtClean="0"/>
              <a:t>Segment that has an endpoint</a:t>
            </a:r>
          </a:p>
          <a:p>
            <a:r>
              <a:rPr lang="en-US" sz="2400" dirty="0" smtClean="0"/>
              <a:t>On the circle and is perpendicular</a:t>
            </a:r>
          </a:p>
          <a:p>
            <a:r>
              <a:rPr lang="en-US" sz="2400" dirty="0" smtClean="0"/>
              <a:t>To the radius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257365" y="2338357"/>
            <a:ext cx="2286000" cy="228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4764251" y="2209800"/>
            <a:ext cx="3779114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64251" y="2209800"/>
            <a:ext cx="1827891" cy="20797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 rot="6455569">
            <a:off x="6358928" y="276502"/>
            <a:ext cx="867074" cy="3848118"/>
          </a:xfrm>
          <a:prstGeom prst="leftBrace">
            <a:avLst>
              <a:gd name="adj1" fmla="val 52106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910219">
            <a:off x="6312129" y="1411288"/>
            <a:ext cx="1688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Secant Segment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66345" y="1196623"/>
            <a:ext cx="1831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 Segment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78196" y="1595954"/>
            <a:ext cx="113004" cy="742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912449">
            <a:off x="7025071" y="3065024"/>
            <a:ext cx="750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Chord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572625" y="3481357"/>
            <a:ext cx="3105571" cy="633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06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7147469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0000"/>
                </a:solidFill>
              </a:rPr>
              <a:t>Theorem 10.15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If </a:t>
            </a:r>
            <a:r>
              <a:rPr lang="en-US" sz="2800" i="1" dirty="0" smtClean="0">
                <a:solidFill>
                  <a:srgbClr val="FF0000"/>
                </a:solidFill>
              </a:rPr>
              <a:t>two secant segments </a:t>
            </a:r>
            <a:r>
              <a:rPr lang="en-US" sz="2800" dirty="0" smtClean="0"/>
              <a:t>share the same</a:t>
            </a:r>
          </a:p>
          <a:p>
            <a:pPr lvl="1"/>
            <a:r>
              <a:rPr lang="en-US" sz="2800" dirty="0" smtClean="0"/>
              <a:t>Endpoint outside a circle, then the product</a:t>
            </a:r>
          </a:p>
          <a:p>
            <a:pPr lvl="1"/>
            <a:r>
              <a:rPr lang="en-US" sz="2800" dirty="0" smtClean="0"/>
              <a:t>Of the lengths of one secant segment and its</a:t>
            </a:r>
          </a:p>
          <a:p>
            <a:pPr lvl="1"/>
            <a:r>
              <a:rPr lang="en-US" sz="2800" dirty="0" smtClean="0"/>
              <a:t>External segment equals the product of the </a:t>
            </a:r>
          </a:p>
          <a:p>
            <a:pPr lvl="1"/>
            <a:r>
              <a:rPr lang="en-US" sz="2800" dirty="0" smtClean="0"/>
              <a:t>Lengths of the other secant segment and its</a:t>
            </a:r>
          </a:p>
          <a:p>
            <a:pPr lvl="1"/>
            <a:r>
              <a:rPr lang="en-US" sz="2800" dirty="0" smtClean="0"/>
              <a:t>External segment.</a:t>
            </a:r>
            <a:endParaRPr lang="en-US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082976"/>
            <a:ext cx="3447128" cy="28255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5912976"/>
            <a:ext cx="7533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(Secant segment) x (</a:t>
            </a:r>
            <a:r>
              <a:rPr lang="en-US" sz="2400" dirty="0" smtClean="0">
                <a:solidFill>
                  <a:srgbClr val="FF0000"/>
                </a:solidFill>
              </a:rPr>
              <a:t>External Segment</a:t>
            </a:r>
            <a:r>
              <a:rPr lang="en-US" dirty="0" smtClean="0"/>
              <a:t>) = same thing on other side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3729" y="4997026"/>
            <a:ext cx="1920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Whole segment or</a:t>
            </a:r>
          </a:p>
          <a:p>
            <a:r>
              <a:rPr lang="en-US" dirty="0" smtClean="0"/>
              <a:t>Entire length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5257800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Outside part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5627132"/>
            <a:ext cx="0" cy="281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 flipH="1">
            <a:off x="3802334" y="5627132"/>
            <a:ext cx="458098" cy="281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5600" y="3962400"/>
            <a:ext cx="16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endpoint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>
            <a:off x="4501617" y="4147066"/>
            <a:ext cx="9085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06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3559632" cy="457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219200"/>
            <a:ext cx="3195775" cy="20378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33400"/>
            <a:ext cx="1635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latin typeface="Baskerville Old Face" pitchFamily="18" charset="0"/>
              </a:rPr>
              <a:t>Practice</a:t>
            </a:r>
            <a:endParaRPr lang="en-US" sz="3600" b="1" u="sng" dirty="0">
              <a:latin typeface="Baskerville Old Fac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449691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(Secant segment) x (External Segment) = same thing on other side</a:t>
            </a:r>
          </a:p>
        </p:txBody>
      </p:sp>
    </p:spTree>
    <p:extLst>
      <p:ext uri="{BB962C8B-B14F-4D97-AF65-F5344CB8AC3E}">
        <p14:creationId xmlns:p14="http://schemas.microsoft.com/office/powerpoint/2010/main" val="7431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39" y="259175"/>
            <a:ext cx="724820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0000"/>
                </a:solidFill>
              </a:rPr>
              <a:t>Theorem 10.16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If a </a:t>
            </a:r>
            <a:r>
              <a:rPr lang="en-US" sz="2400" i="1" dirty="0" smtClean="0">
                <a:solidFill>
                  <a:srgbClr val="FF0000"/>
                </a:solidFill>
              </a:rPr>
              <a:t>secant segment </a:t>
            </a:r>
            <a:r>
              <a:rPr lang="en-US" sz="2400" dirty="0" smtClean="0"/>
              <a:t>and a </a:t>
            </a:r>
            <a:r>
              <a:rPr lang="en-US" sz="2400" i="1" dirty="0" smtClean="0">
                <a:solidFill>
                  <a:srgbClr val="FF0000"/>
                </a:solidFill>
              </a:rPr>
              <a:t>tangent</a:t>
            </a:r>
          </a:p>
          <a:p>
            <a:pPr lvl="1"/>
            <a:r>
              <a:rPr lang="en-US" sz="2400" dirty="0" smtClean="0"/>
              <a:t>Segment share an endpoint outside a circle,</a:t>
            </a:r>
          </a:p>
          <a:p>
            <a:pPr lvl="1"/>
            <a:r>
              <a:rPr lang="en-US" sz="2400" dirty="0" smtClean="0"/>
              <a:t>Then the product of the lengths of the secant</a:t>
            </a:r>
          </a:p>
          <a:p>
            <a:pPr lvl="1"/>
            <a:r>
              <a:rPr lang="en-US" sz="2400" dirty="0" smtClean="0"/>
              <a:t>Segment and its external segment equals the square </a:t>
            </a:r>
          </a:p>
          <a:p>
            <a:pPr lvl="1"/>
            <a:r>
              <a:rPr lang="en-US" sz="2400" dirty="0" smtClean="0"/>
              <a:t>Of the length of the tangent segment.</a:t>
            </a: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438400"/>
            <a:ext cx="3200400" cy="29796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2439" y="5503247"/>
                <a:ext cx="7075462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𝑻𝒂𝒏𝒈𝒆𝒏𝒕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𝑾𝒉𝒐𝒍𝒆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𝑺𝒆𝒄𝒂𝒏𝒕</m:t>
                          </m:r>
                        </m:e>
                      </m:d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𝑬𝒙𝒕𝒆𝒓𝒏𝒂𝒍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𝑷𝒂𝒓𝒕</m:t>
                          </m:r>
                        </m:e>
                      </m: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39" y="5503247"/>
                <a:ext cx="7075462" cy="470000"/>
              </a:xfrm>
              <a:prstGeom prst="rect">
                <a:avLst/>
              </a:prstGeom>
              <a:blipFill rotWithShape="1">
                <a:blip r:embed="rId3"/>
                <a:stretch>
                  <a:fillRect b="-16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08897" y="4844534"/>
            <a:ext cx="1386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Entire length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81400" y="5158264"/>
            <a:ext cx="0" cy="344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73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7" y="984647"/>
            <a:ext cx="8473107" cy="167459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0"/>
            <a:ext cx="1514687" cy="27626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663" y="3038474"/>
            <a:ext cx="1495634" cy="28579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16843"/>
            <a:ext cx="1533739" cy="2667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95600" y="20574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25146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7927" y="1371600"/>
            <a:ext cx="450273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5200" y="1440946"/>
            <a:ext cx="450273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08172" y="1423628"/>
            <a:ext cx="450273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35036" y="103257"/>
            <a:ext cx="1978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Practice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5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676400"/>
            <a:ext cx="4530984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Homework</a:t>
            </a:r>
          </a:p>
          <a:p>
            <a:endParaRPr lang="en-US" dirty="0"/>
          </a:p>
          <a:p>
            <a:r>
              <a:rPr lang="en-US" sz="2800" dirty="0" smtClean="0">
                <a:solidFill>
                  <a:srgbClr val="7030A0"/>
                </a:solidFill>
              </a:rPr>
              <a:t>Page 692</a:t>
            </a:r>
            <a:r>
              <a:rPr lang="en-US" sz="2800" dirty="0" smtClean="0"/>
              <a:t>:  #4, 8, 9, 12, 14, 18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01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308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23</cp:revision>
  <dcterms:created xsi:type="dcterms:W3CDTF">2013-03-18T23:41:57Z</dcterms:created>
  <dcterms:modified xsi:type="dcterms:W3CDTF">2014-02-23T17:36:36Z</dcterms:modified>
</cp:coreProperties>
</file>