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26765-1E84-4A14-BBFD-538438B5AC3C}" type="datetimeFigureOut">
              <a:rPr lang="en-US" smtClean="0"/>
              <a:pPr/>
              <a:t>3/19/2014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1C35B-3A03-4FDF-806B-9423642BC6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218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26765-1E84-4A14-BBFD-538438B5AC3C}" type="datetimeFigureOut">
              <a:rPr lang="en-US" smtClean="0"/>
              <a:pPr/>
              <a:t>3/19/2014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1C35B-3A03-4FDF-806B-9423642BC6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685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26765-1E84-4A14-BBFD-538438B5AC3C}" type="datetimeFigureOut">
              <a:rPr lang="en-US" smtClean="0"/>
              <a:pPr/>
              <a:t>3/19/2014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1C35B-3A03-4FDF-806B-9423642BC6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035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26765-1E84-4A14-BBFD-538438B5AC3C}" type="datetimeFigureOut">
              <a:rPr lang="en-US" smtClean="0"/>
              <a:pPr/>
              <a:t>3/19/2014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1C35B-3A03-4FDF-806B-9423642BC6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780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26765-1E84-4A14-BBFD-538438B5AC3C}" type="datetimeFigureOut">
              <a:rPr lang="en-US" smtClean="0"/>
              <a:pPr/>
              <a:t>3/19/2014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1C35B-3A03-4FDF-806B-9423642BC6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474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26765-1E84-4A14-BBFD-538438B5AC3C}" type="datetimeFigureOut">
              <a:rPr lang="en-US" smtClean="0"/>
              <a:pPr/>
              <a:t>3/19/2014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1C35B-3A03-4FDF-806B-9423642BC6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391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26765-1E84-4A14-BBFD-538438B5AC3C}" type="datetimeFigureOut">
              <a:rPr lang="en-US" smtClean="0"/>
              <a:pPr/>
              <a:t>3/19/2014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1C35B-3A03-4FDF-806B-9423642BC6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509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26765-1E84-4A14-BBFD-538438B5AC3C}" type="datetimeFigureOut">
              <a:rPr lang="en-US" smtClean="0"/>
              <a:pPr/>
              <a:t>3/19/2014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1C35B-3A03-4FDF-806B-9423642BC6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95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26765-1E84-4A14-BBFD-538438B5AC3C}" type="datetimeFigureOut">
              <a:rPr lang="en-US" smtClean="0"/>
              <a:pPr/>
              <a:t>3/19/2014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1C35B-3A03-4FDF-806B-9423642BC6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651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26765-1E84-4A14-BBFD-538438B5AC3C}" type="datetimeFigureOut">
              <a:rPr lang="en-US" smtClean="0"/>
              <a:pPr/>
              <a:t>3/19/2014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1C35B-3A03-4FDF-806B-9423642BC6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001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26765-1E84-4A14-BBFD-538438B5AC3C}" type="datetimeFigureOut">
              <a:rPr lang="en-US" smtClean="0"/>
              <a:pPr/>
              <a:t>3/19/2014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1C35B-3A03-4FDF-806B-9423642BC6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292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726765-1E84-4A14-BBFD-538438B5AC3C}" type="datetimeFigureOut">
              <a:rPr lang="en-US" smtClean="0"/>
              <a:pPr/>
              <a:t>3/19/2014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1C35B-3A03-4FDF-806B-9423642BC6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657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28600"/>
            <a:ext cx="6382641" cy="1057423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364" y="1600200"/>
            <a:ext cx="2667000" cy="390565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7084" y="2133600"/>
            <a:ext cx="4105831" cy="719174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5269211" y="2493187"/>
            <a:ext cx="600631" cy="359587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81000" y="3276600"/>
            <a:ext cx="17749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dirty="0" smtClean="0"/>
              <a:t>Standards:</a:t>
            </a:r>
            <a:endParaRPr lang="en-US" sz="2800" b="1" u="sng" dirty="0"/>
          </a:p>
        </p:txBody>
      </p:sp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4546" y="3882736"/>
            <a:ext cx="7053781" cy="838200"/>
          </a:xfrm>
          <a:prstGeom prst="rect">
            <a:avLst/>
          </a:prstGeom>
        </p:spPr>
      </p:pic>
      <p:pic>
        <p:nvPicPr>
          <p:cNvPr id="10" name="Picture 9" descr="Screen Clippin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1405" y="5029200"/>
            <a:ext cx="7281865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8234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211024"/>
            <a:ext cx="271260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latin typeface="Baskerville Old Face" pitchFamily="18" charset="0"/>
              </a:rPr>
              <a:t>Trapezoids</a:t>
            </a:r>
            <a:endParaRPr lang="en-US" sz="4400" b="1" dirty="0">
              <a:latin typeface="Baskerville Old Face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219200" y="1074518"/>
                <a:ext cx="6197081" cy="8989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𝑨𝒓𝒆𝒂</m:t>
                      </m:r>
                      <m:r>
                        <a:rPr lang="en-US" sz="2800" b="1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US" sz="2800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1" i="1" smtClean="0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sz="2800" b="1" i="1" smtClean="0">
                              <a:latin typeface="Cambria Math"/>
                            </a:rPr>
                            <m:t>𝟐</m:t>
                          </m:r>
                        </m:den>
                      </m:f>
                      <m:d>
                        <m:dPr>
                          <m:ctrlPr>
                            <a:rPr lang="en-US" sz="2800" b="1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b="1" i="1" smtClean="0">
                              <a:latin typeface="Cambria Math"/>
                            </a:rPr>
                            <m:t>𝒉𝒆𝒊𝒈𝒉𝒕</m:t>
                          </m:r>
                        </m:e>
                      </m:d>
                      <m:d>
                        <m:dPr>
                          <m:ctrlPr>
                            <a:rPr lang="en-US" sz="2800" b="1" i="1" smtClean="0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800" b="1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800" b="1" i="1" smtClean="0">
                                  <a:latin typeface="Cambria Math"/>
                                </a:rPr>
                                <m:t>𝒃𝒂𝒔𝒆</m:t>
                              </m:r>
                            </m:e>
                            <m:sub>
                              <m:r>
                                <a:rPr lang="en-US" sz="2800" b="1" i="1" smtClean="0">
                                  <a:latin typeface="Cambria Math"/>
                                </a:rPr>
                                <m:t>𝟏</m:t>
                              </m:r>
                            </m:sub>
                          </m:sSub>
                          <m:r>
                            <a:rPr lang="en-US" sz="2800" b="1" i="1" smtClean="0">
                              <a:latin typeface="Cambria Math"/>
                            </a:rPr>
                            <m:t>+ </m:t>
                          </m:r>
                          <m:sSub>
                            <m:sSubPr>
                              <m:ctrlPr>
                                <a:rPr lang="en-US" sz="2800" b="1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800" b="1" i="1" smtClean="0">
                                  <a:latin typeface="Cambria Math"/>
                                </a:rPr>
                                <m:t>𝒃𝒂𝒔𝒆</m:t>
                              </m:r>
                            </m:e>
                            <m:sub>
                              <m:r>
                                <a:rPr lang="en-US" sz="2800" b="1" i="1" smtClean="0">
                                  <a:latin typeface="Cambria Math"/>
                                </a:rPr>
                                <m:t>𝟐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00" y="1074518"/>
                <a:ext cx="6197081" cy="898964"/>
              </a:xfrm>
              <a:prstGeom prst="rect">
                <a:avLst/>
              </a:prstGeom>
              <a:blipFill rotWithShape="1">
                <a:blip r:embed="rId2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2185278"/>
            <a:ext cx="3291028" cy="2292802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200" y="2347680"/>
            <a:ext cx="2819400" cy="1967997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7405253" y="3813526"/>
            <a:ext cx="921327" cy="50215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52400" y="4478080"/>
            <a:ext cx="483375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Be careful…the height is</a:t>
            </a:r>
          </a:p>
          <a:p>
            <a:r>
              <a:rPr lang="en-US" sz="2800" dirty="0" smtClean="0"/>
              <a:t>Perpendicular to the two bases!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77692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914400"/>
            <a:ext cx="5687219" cy="33342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92659"/>
            <a:ext cx="179408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u="sng" dirty="0" smtClean="0">
                <a:solidFill>
                  <a:srgbClr val="FF0000"/>
                </a:solidFill>
                <a:latin typeface="Baskerville Old Face" pitchFamily="18" charset="0"/>
              </a:rPr>
              <a:t>Practice</a:t>
            </a:r>
            <a:endParaRPr lang="en-US" sz="4000" b="1" u="sng" dirty="0">
              <a:solidFill>
                <a:srgbClr val="FF0000"/>
              </a:solidFill>
              <a:latin typeface="Baskerville Old Face" pitchFamily="18" charset="0"/>
            </a:endParaRPr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108" y="1371599"/>
            <a:ext cx="2486891" cy="248689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251281" y="3429000"/>
            <a:ext cx="796718" cy="4294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218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228600"/>
            <a:ext cx="19784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Practice</a:t>
            </a:r>
            <a:endParaRPr lang="en-US" sz="40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401956"/>
            <a:ext cx="2438400" cy="2213113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234736" y="4234069"/>
            <a:ext cx="688573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143000"/>
            <a:ext cx="5816348" cy="491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8752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228600"/>
            <a:ext cx="432041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Rhombus and Kite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523999"/>
            <a:ext cx="2819400" cy="1708225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1523999"/>
            <a:ext cx="2852849" cy="172537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533400" y="3744026"/>
                <a:ext cx="7827784" cy="11294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latin typeface="Cambria Math"/>
                        </a:rPr>
                        <m:t>𝑨𝒓𝒆𝒂</m:t>
                      </m:r>
                      <m:r>
                        <a:rPr lang="en-US" sz="3600" b="1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US" sz="3600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600" b="1" i="1" smtClean="0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sz="3600" b="1" i="1" smtClean="0">
                              <a:latin typeface="Cambria Math"/>
                            </a:rPr>
                            <m:t>𝟐</m:t>
                          </m:r>
                        </m:den>
                      </m:f>
                      <m:d>
                        <m:dPr>
                          <m:ctrlPr>
                            <a:rPr lang="en-US" sz="3600" b="1" i="1" smtClean="0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3600" b="1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3600" b="1" i="1" smtClean="0">
                                  <a:latin typeface="Cambria Math"/>
                                </a:rPr>
                                <m:t>𝒅𝒊𝒂𝒈𝒐𝒏𝒂𝒍</m:t>
                              </m:r>
                            </m:e>
                            <m:sub>
                              <m:r>
                                <a:rPr lang="en-US" sz="3600" b="1" i="1" smtClean="0">
                                  <a:latin typeface="Cambria Math"/>
                                </a:rPr>
                                <m:t>𝟏</m:t>
                              </m:r>
                            </m:sub>
                          </m:sSub>
                        </m:e>
                      </m:d>
                      <m:d>
                        <m:dPr>
                          <m:ctrlPr>
                            <a:rPr lang="en-US" sz="3600" b="1" i="1" smtClean="0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3600" b="1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3600" b="1" i="1" smtClean="0">
                                  <a:latin typeface="Cambria Math"/>
                                </a:rPr>
                                <m:t>𝒅𝒊𝒂𝒈𝒐𝒏𝒂𝒍</m:t>
                              </m:r>
                            </m:e>
                            <m:sub>
                              <m:r>
                                <a:rPr lang="en-US" sz="3600" b="1" i="1" smtClean="0">
                                  <a:latin typeface="Cambria Math"/>
                                </a:rPr>
                                <m:t>𝟐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sz="3600" b="1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3744026"/>
                <a:ext cx="7827784" cy="1129476"/>
              </a:xfrm>
              <a:prstGeom prst="rect">
                <a:avLst/>
              </a:prstGeom>
              <a:blipFill rotWithShape="1">
                <a:blip r:embed="rId4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1416783" y="5235576"/>
            <a:ext cx="62662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*</a:t>
            </a:r>
            <a:r>
              <a:rPr lang="en-US" sz="3200" dirty="0" smtClean="0">
                <a:solidFill>
                  <a:srgbClr val="0070C0"/>
                </a:solidFill>
              </a:rPr>
              <a:t>Diagonals have to be Perpendicular</a:t>
            </a:r>
            <a:endParaRPr 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6542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179457"/>
            <a:ext cx="19784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Practice</a:t>
            </a:r>
            <a:endParaRPr lang="en-US" sz="4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295400"/>
            <a:ext cx="2782604" cy="1728588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887343"/>
            <a:ext cx="2819400" cy="2165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4988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1385455"/>
            <a:ext cx="4271297" cy="22775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Homework</a:t>
            </a:r>
            <a:r>
              <a:rPr lang="en-US" sz="4000" b="1" dirty="0" smtClean="0"/>
              <a:t>:</a:t>
            </a:r>
          </a:p>
          <a:p>
            <a:endParaRPr lang="en-US" dirty="0"/>
          </a:p>
          <a:p>
            <a:r>
              <a:rPr lang="en-US" sz="2800" dirty="0" smtClean="0">
                <a:solidFill>
                  <a:srgbClr val="FF0000"/>
                </a:solidFill>
              </a:rPr>
              <a:t>11.1</a:t>
            </a:r>
            <a:r>
              <a:rPr lang="en-US" sz="2800" dirty="0" smtClean="0"/>
              <a:t>  Page 724:  #23, 27</a:t>
            </a:r>
          </a:p>
          <a:p>
            <a:endParaRPr lang="en-US" sz="2800" dirty="0"/>
          </a:p>
          <a:p>
            <a:r>
              <a:rPr lang="en-US" sz="2800" dirty="0" smtClean="0">
                <a:solidFill>
                  <a:srgbClr val="FF0000"/>
                </a:solidFill>
              </a:rPr>
              <a:t>11.2</a:t>
            </a:r>
            <a:r>
              <a:rPr lang="en-US" sz="2800" dirty="0" smtClean="0"/>
              <a:t>  Page 734:  #18, 27, 29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84297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78</Words>
  <Application>Microsoft Office PowerPoint</Application>
  <PresentationFormat>On-screen Show (4:3)</PresentationFormat>
  <Paragraphs>16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Arvid Lumanauw</dc:creator>
  <cp:lastModifiedBy>Test Bench</cp:lastModifiedBy>
  <cp:revision>8</cp:revision>
  <dcterms:created xsi:type="dcterms:W3CDTF">2013-03-26T03:29:20Z</dcterms:created>
  <dcterms:modified xsi:type="dcterms:W3CDTF">2014-03-19T22:15:07Z</dcterms:modified>
</cp:coreProperties>
</file>