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93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D6D4699-15B5-4058-B143-064A3224DD37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3DF89CC-BBE7-45D7-950D-224DF14C1669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D4699-15B5-4058-B143-064A3224DD37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F89CC-BBE7-45D7-950D-224DF14C16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D4699-15B5-4058-B143-064A3224DD37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F89CC-BBE7-45D7-950D-224DF14C16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D4699-15B5-4058-B143-064A3224DD37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F89CC-BBE7-45D7-950D-224DF14C16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D4699-15B5-4058-B143-064A3224DD37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F89CC-BBE7-45D7-950D-224DF14C16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D4699-15B5-4058-B143-064A3224DD37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F89CC-BBE7-45D7-950D-224DF14C166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D4699-15B5-4058-B143-064A3224DD37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F89CC-BBE7-45D7-950D-224DF14C16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D4699-15B5-4058-B143-064A3224DD37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F89CC-BBE7-45D7-950D-224DF14C16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D4699-15B5-4058-B143-064A3224DD37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F89CC-BBE7-45D7-950D-224DF14C16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D4699-15B5-4058-B143-064A3224DD37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F89CC-BBE7-45D7-950D-224DF14C1669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D4699-15B5-4058-B143-064A3224DD37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F89CC-BBE7-45D7-950D-224DF14C16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D6D4699-15B5-4058-B143-064A3224DD37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3DF89CC-BBE7-45D7-950D-224DF14C166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12.6</a:t>
            </a:r>
            <a:r>
              <a:rPr lang="en-US" b="1" dirty="0" smtClean="0"/>
              <a:t> Surface Area</a:t>
            </a:r>
            <a:br>
              <a:rPr lang="en-US" b="1" dirty="0" smtClean="0"/>
            </a:br>
            <a:r>
              <a:rPr lang="en-US" b="1" dirty="0" smtClean="0"/>
              <a:t>and Volume of Spheres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200" b="1" u="sng" dirty="0" smtClean="0"/>
              <a:t>Essential Question:</a:t>
            </a:r>
          </a:p>
          <a:p>
            <a:pPr marL="365760" lvl="1" indent="0">
              <a:buNone/>
            </a:pPr>
            <a:r>
              <a:rPr lang="en-US" dirty="0"/>
              <a:t> </a:t>
            </a:r>
            <a:r>
              <a:rPr lang="en-US" dirty="0" smtClean="0"/>
              <a:t> -  </a:t>
            </a:r>
            <a:r>
              <a:rPr lang="en-US" sz="2800" dirty="0" smtClean="0"/>
              <a:t>How do you find the volume of a sphere?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15078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750093"/>
            <a:ext cx="2755883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/>
              <a:t>Terms to know: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A sphere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A radius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A chord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A diameter</a:t>
            </a:r>
            <a:endParaRPr lang="en-US" sz="2800" dirty="0"/>
          </a:p>
        </p:txBody>
      </p:sp>
      <p:sp>
        <p:nvSpPr>
          <p:cNvPr id="5" name="Oval 4"/>
          <p:cNvSpPr/>
          <p:nvPr/>
        </p:nvSpPr>
        <p:spPr>
          <a:xfrm>
            <a:off x="4953000" y="1981200"/>
            <a:ext cx="3429000" cy="3200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979894" y="3276600"/>
            <a:ext cx="3429000" cy="6096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24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609600" y="838200"/>
                <a:ext cx="6242415" cy="19473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FF0000"/>
                    </a:solidFill>
                  </a:rPr>
                  <a:t>Theorem 12.11  </a:t>
                </a:r>
                <a:r>
                  <a:rPr lang="en-US" sz="2400" b="1" dirty="0" smtClean="0"/>
                  <a:t>Surface Area of a Sphere</a:t>
                </a:r>
              </a:p>
              <a:p>
                <a:endParaRPr lang="en-US" sz="2400" b="1" dirty="0"/>
              </a:p>
              <a:p>
                <a:r>
                  <a:rPr lang="en-US" sz="2400" b="1" dirty="0" smtClean="0"/>
                  <a:t>The Surface area S of a sphere is</a:t>
                </a:r>
              </a:p>
              <a:p>
                <a:endParaRPr lang="en-US" sz="2400" b="1" dirty="0"/>
              </a:p>
              <a:p>
                <a:r>
                  <a:rPr lang="en-US" sz="2400" b="1" dirty="0" smtClean="0"/>
                  <a:t>        S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</a:rPr>
                      <m:t>=</m:t>
                    </m:r>
                    <m:r>
                      <a:rPr lang="en-US" sz="2400" b="1" i="1" smtClean="0">
                        <a:latin typeface="Cambria Math"/>
                      </a:rPr>
                      <m:t>𝟒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𝝅</m:t>
                    </m:r>
                    <m:sSup>
                      <m:sSupPr>
                        <m:ctrlPr>
                          <a:rPr lang="en-US" sz="2400" b="1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latin typeface="Cambria Math"/>
                            <a:ea typeface="Cambria Math"/>
                          </a:rPr>
                          <m:t>𝒓</m:t>
                        </m:r>
                      </m:e>
                      <m:sup>
                        <m:r>
                          <a:rPr lang="en-US" sz="2400" b="1" i="1" smtClean="0">
                            <a:latin typeface="Cambria Math"/>
                            <a:ea typeface="Cambria Math"/>
                          </a:rPr>
                          <m:t>𝟐</m:t>
                        </m:r>
                      </m:sup>
                    </m:sSup>
                  </m:oMath>
                </a14:m>
                <a:endParaRPr lang="en-US" sz="2400" b="1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838200"/>
                <a:ext cx="6242415" cy="1947328"/>
              </a:xfrm>
              <a:prstGeom prst="rect">
                <a:avLst/>
              </a:prstGeom>
              <a:blipFill rotWithShape="1">
                <a:blip r:embed="rId2"/>
                <a:stretch>
                  <a:fillRect l="-1465" t="-2508" r="-488" b="-59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1742144"/>
            <a:ext cx="1733622" cy="208676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143000" y="2209800"/>
            <a:ext cx="1676400" cy="762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3352800"/>
            <a:ext cx="5195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Where r is the radius of the sphere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21896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1988" y="822974"/>
            <a:ext cx="60308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/>
              <a:t>Example 1: Find the Surface Area </a:t>
            </a:r>
            <a:endParaRPr lang="en-US" sz="2800" b="1" u="sng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524000"/>
            <a:ext cx="2667000" cy="1868714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1524000"/>
            <a:ext cx="1924127" cy="180801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934200" y="2329917"/>
            <a:ext cx="228600" cy="184683"/>
          </a:xfrm>
          <a:prstGeom prst="rect">
            <a:avLst/>
          </a:prstGeom>
          <a:solidFill>
            <a:srgbClr val="0893E8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4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762000" y="838200"/>
                <a:ext cx="6328977" cy="24370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smtClean="0">
                    <a:solidFill>
                      <a:srgbClr val="FF0000"/>
                    </a:solidFill>
                  </a:rPr>
                  <a:t>Theorem 12.12  </a:t>
                </a:r>
                <a:r>
                  <a:rPr lang="en-US" sz="2800" b="1" dirty="0" smtClean="0"/>
                  <a:t>Volume of a Sphere</a:t>
                </a:r>
              </a:p>
              <a:p>
                <a:endParaRPr lang="en-US" sz="2800" b="1" dirty="0"/>
              </a:p>
              <a:p>
                <a:r>
                  <a:rPr lang="en-US" sz="2800" b="1" dirty="0" smtClean="0"/>
                  <a:t>The volume V of a sphere is</a:t>
                </a:r>
              </a:p>
              <a:p>
                <a:endParaRPr lang="en-US" sz="2800" b="1" dirty="0"/>
              </a:p>
              <a:p>
                <a:r>
                  <a:rPr lang="en-US" sz="2800" b="1" dirty="0" smtClean="0"/>
                  <a:t>  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</a:rPr>
                      <m:t>𝑽</m:t>
                    </m:r>
                    <m:r>
                      <a:rPr lang="en-US" sz="2800" b="1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sz="28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en-US" sz="2800" b="1" i="1" smtClean="0">
                            <a:latin typeface="Cambria Math"/>
                          </a:rPr>
                          <m:t>𝟑</m:t>
                        </m:r>
                      </m:den>
                    </m:f>
                    <m:r>
                      <a:rPr lang="en-US" sz="2800" b="1" i="1" smtClean="0">
                        <a:latin typeface="Cambria Math"/>
                        <a:ea typeface="Cambria Math"/>
                      </a:rPr>
                      <m:t>𝝅</m:t>
                    </m:r>
                    <m:sSup>
                      <m:sSupPr>
                        <m:ctrlPr>
                          <a:rPr lang="en-US" sz="2800" b="1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latin typeface="Cambria Math"/>
                            <a:ea typeface="Cambria Math"/>
                          </a:rPr>
                          <m:t>𝒓</m:t>
                        </m:r>
                      </m:e>
                      <m:sup>
                        <m:r>
                          <a:rPr lang="en-US" sz="2800" b="1" i="1" smtClean="0">
                            <a:latin typeface="Cambria Math"/>
                            <a:ea typeface="Cambria Math"/>
                          </a:rPr>
                          <m:t>𝟑</m:t>
                        </m:r>
                      </m:sup>
                    </m:sSup>
                  </m:oMath>
                </a14:m>
                <a:endParaRPr lang="en-US" sz="2800" b="1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838200"/>
                <a:ext cx="6328977" cy="2437077"/>
              </a:xfrm>
              <a:prstGeom prst="rect">
                <a:avLst/>
              </a:prstGeom>
              <a:blipFill rotWithShape="1">
                <a:blip r:embed="rId2"/>
                <a:stretch>
                  <a:fillRect l="-1927" t="-2506" r="-8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7950" y="2286000"/>
            <a:ext cx="2086054" cy="2474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96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1988" y="822974"/>
            <a:ext cx="51187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/>
              <a:t>Example 2:  Find the Volume</a:t>
            </a:r>
            <a:endParaRPr lang="en-US" sz="2800" b="1" u="sng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524000"/>
            <a:ext cx="2667000" cy="1868714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1524000"/>
            <a:ext cx="1924127" cy="180801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934200" y="2329917"/>
            <a:ext cx="228600" cy="184683"/>
          </a:xfrm>
          <a:prstGeom prst="rect">
            <a:avLst/>
          </a:prstGeom>
          <a:solidFill>
            <a:srgbClr val="0893E8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79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700881"/>
            <a:ext cx="17203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/>
              <a:t>Practice:</a:t>
            </a:r>
            <a:endParaRPr lang="en-US" sz="28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584065"/>
            <a:ext cx="37000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Find the Surface Area</a:t>
            </a:r>
          </a:p>
          <a:p>
            <a:r>
              <a:rPr lang="en-US" sz="2400" dirty="0" smtClean="0"/>
              <a:t>     and Volume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1676399"/>
            <a:ext cx="37337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Find the surface area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and volume of the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hemisphere</a:t>
            </a:r>
            <a:endParaRPr lang="en-US" sz="2400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233" y="2442771"/>
            <a:ext cx="1987642" cy="2169609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2627" y="2839325"/>
            <a:ext cx="1890796" cy="137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55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1524000"/>
            <a:ext cx="640431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/>
              <a:t>Homework:</a:t>
            </a:r>
          </a:p>
          <a:p>
            <a:endParaRPr lang="en-US" sz="2800" b="1" dirty="0"/>
          </a:p>
          <a:p>
            <a:r>
              <a:rPr lang="en-US" sz="2800" b="1" dirty="0" smtClean="0">
                <a:solidFill>
                  <a:srgbClr val="FF0000"/>
                </a:solidFill>
              </a:rPr>
              <a:t>Page 842:  </a:t>
            </a:r>
            <a:r>
              <a:rPr lang="en-US" sz="2800" b="1" dirty="0" smtClean="0"/>
              <a:t>#3 – 5 all, 7 – 9 all, 13, 23 </a:t>
            </a:r>
          </a:p>
        </p:txBody>
      </p:sp>
    </p:spTree>
    <p:extLst>
      <p:ext uri="{BB962C8B-B14F-4D97-AF65-F5344CB8AC3E}">
        <p14:creationId xmlns:p14="http://schemas.microsoft.com/office/powerpoint/2010/main" val="183488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98</TotalTime>
  <Words>141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Austin</vt:lpstr>
      <vt:lpstr>12.6 Surface Area and Volume of Spheres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12.6 Surface Area and Volume of Spheres</dc:title>
  <dc:creator>Arvid Lumanauw</dc:creator>
  <cp:lastModifiedBy>Arvid Lumanauw</cp:lastModifiedBy>
  <cp:revision>9</cp:revision>
  <dcterms:created xsi:type="dcterms:W3CDTF">2014-04-23T01:47:34Z</dcterms:created>
  <dcterms:modified xsi:type="dcterms:W3CDTF">2014-04-23T03:25:56Z</dcterms:modified>
</cp:coreProperties>
</file>