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9" r:id="rId2"/>
    <p:sldId id="256" r:id="rId3"/>
    <p:sldId id="260" r:id="rId4"/>
    <p:sldId id="262" r:id="rId5"/>
    <p:sldId id="261" r:id="rId6"/>
    <p:sldId id="263" r:id="rId7"/>
    <p:sldId id="264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42E0-F35B-4F64-93C3-96A309C8A6C6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972CA-85D7-4238-898C-71460E84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972CA-85D7-4238-898C-71460E84B2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1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CAA8-EF3E-4C66-A4B7-D16CC82DBB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46ED-D020-45E2-8516-E28DD7E7D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6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CAA8-EF3E-4C66-A4B7-D16CC82DBB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46ED-D020-45E2-8516-E28DD7E7D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5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CAA8-EF3E-4C66-A4B7-D16CC82DBB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46ED-D020-45E2-8516-E28DD7E7D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3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CAA8-EF3E-4C66-A4B7-D16CC82DBB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46ED-D020-45E2-8516-E28DD7E7D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3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CAA8-EF3E-4C66-A4B7-D16CC82DBB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46ED-D020-45E2-8516-E28DD7E7D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11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CAA8-EF3E-4C66-A4B7-D16CC82DBB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46ED-D020-45E2-8516-E28DD7E7D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2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CAA8-EF3E-4C66-A4B7-D16CC82DBB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46ED-D020-45E2-8516-E28DD7E7D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10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CAA8-EF3E-4C66-A4B7-D16CC82DBB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46ED-D020-45E2-8516-E28DD7E7D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5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CAA8-EF3E-4C66-A4B7-D16CC82DBB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46ED-D020-45E2-8516-E28DD7E7D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2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CAA8-EF3E-4C66-A4B7-D16CC82DBB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46ED-D020-45E2-8516-E28DD7E7D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5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CAA8-EF3E-4C66-A4B7-D16CC82DBB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46ED-D020-45E2-8516-E28DD7E7D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96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DCAA8-EF3E-4C66-A4B7-D16CC82DBB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946ED-D020-45E2-8516-E28DD7E7D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6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m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tmp"/><Relationship Id="rId2" Type="http://schemas.openxmlformats.org/officeDocument/2006/relationships/image" Target="../media/image55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7.tmp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7" Type="http://schemas.openxmlformats.org/officeDocument/2006/relationships/image" Target="../media/image9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tmp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tmp"/><Relationship Id="rId13" Type="http://schemas.openxmlformats.org/officeDocument/2006/relationships/image" Target="../media/image20.tmp"/><Relationship Id="rId3" Type="http://schemas.openxmlformats.org/officeDocument/2006/relationships/image" Target="../media/image10.tmp"/><Relationship Id="rId7" Type="http://schemas.openxmlformats.org/officeDocument/2006/relationships/image" Target="../media/image14.tmp"/><Relationship Id="rId12" Type="http://schemas.openxmlformats.org/officeDocument/2006/relationships/image" Target="../media/image19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tmp"/><Relationship Id="rId11" Type="http://schemas.openxmlformats.org/officeDocument/2006/relationships/image" Target="../media/image18.tmp"/><Relationship Id="rId5" Type="http://schemas.openxmlformats.org/officeDocument/2006/relationships/image" Target="../media/image12.tmp"/><Relationship Id="rId10" Type="http://schemas.openxmlformats.org/officeDocument/2006/relationships/image" Target="../media/image17.tmp"/><Relationship Id="rId4" Type="http://schemas.openxmlformats.org/officeDocument/2006/relationships/image" Target="../media/image11.tmp"/><Relationship Id="rId9" Type="http://schemas.openxmlformats.org/officeDocument/2006/relationships/image" Target="../media/image16.tmp"/><Relationship Id="rId14" Type="http://schemas.openxmlformats.org/officeDocument/2006/relationships/image" Target="../media/image21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7" Type="http://schemas.openxmlformats.org/officeDocument/2006/relationships/image" Target="../media/image27.tmp"/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tmp"/><Relationship Id="rId5" Type="http://schemas.openxmlformats.org/officeDocument/2006/relationships/image" Target="../media/image25.tmp"/><Relationship Id="rId4" Type="http://schemas.openxmlformats.org/officeDocument/2006/relationships/image" Target="../media/image24.tm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tmp"/><Relationship Id="rId3" Type="http://schemas.openxmlformats.org/officeDocument/2006/relationships/image" Target="../media/image29.tmp"/><Relationship Id="rId7" Type="http://schemas.openxmlformats.org/officeDocument/2006/relationships/image" Target="../media/image33.tmp"/><Relationship Id="rId2" Type="http://schemas.openxmlformats.org/officeDocument/2006/relationships/image" Target="../media/image28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tmp"/><Relationship Id="rId11" Type="http://schemas.openxmlformats.org/officeDocument/2006/relationships/image" Target="../media/image37.tmp"/><Relationship Id="rId5" Type="http://schemas.openxmlformats.org/officeDocument/2006/relationships/image" Target="../media/image31.tmp"/><Relationship Id="rId10" Type="http://schemas.openxmlformats.org/officeDocument/2006/relationships/image" Target="../media/image36.tmp"/><Relationship Id="rId4" Type="http://schemas.openxmlformats.org/officeDocument/2006/relationships/image" Target="../media/image30.tmp"/><Relationship Id="rId9" Type="http://schemas.openxmlformats.org/officeDocument/2006/relationships/image" Target="../media/image35.tm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tmp"/><Relationship Id="rId13" Type="http://schemas.openxmlformats.org/officeDocument/2006/relationships/image" Target="../media/image49.tmp"/><Relationship Id="rId3" Type="http://schemas.openxmlformats.org/officeDocument/2006/relationships/image" Target="../media/image39.tmp"/><Relationship Id="rId7" Type="http://schemas.openxmlformats.org/officeDocument/2006/relationships/image" Target="../media/image43.tmp"/><Relationship Id="rId12" Type="http://schemas.openxmlformats.org/officeDocument/2006/relationships/image" Target="../media/image48.tmp"/><Relationship Id="rId2" Type="http://schemas.openxmlformats.org/officeDocument/2006/relationships/image" Target="../media/image38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tmp"/><Relationship Id="rId11" Type="http://schemas.openxmlformats.org/officeDocument/2006/relationships/image" Target="../media/image47.tmp"/><Relationship Id="rId5" Type="http://schemas.openxmlformats.org/officeDocument/2006/relationships/image" Target="../media/image41.tmp"/><Relationship Id="rId10" Type="http://schemas.openxmlformats.org/officeDocument/2006/relationships/image" Target="../media/image46.tmp"/><Relationship Id="rId4" Type="http://schemas.openxmlformats.org/officeDocument/2006/relationships/image" Target="../media/image40.tmp"/><Relationship Id="rId9" Type="http://schemas.openxmlformats.org/officeDocument/2006/relationships/image" Target="../media/image45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tmp"/><Relationship Id="rId2" Type="http://schemas.openxmlformats.org/officeDocument/2006/relationships/image" Target="../media/image50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tmp"/><Relationship Id="rId5" Type="http://schemas.openxmlformats.org/officeDocument/2006/relationships/image" Target="../media/image53.tmp"/><Relationship Id="rId4" Type="http://schemas.openxmlformats.org/officeDocument/2006/relationships/image" Target="../media/image52.tm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7821117" cy="866896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1" y="2209800"/>
            <a:ext cx="3971612" cy="129540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676400"/>
            <a:ext cx="3076696" cy="383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01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 flipH="1" flipV="1">
            <a:off x="3352800" y="0"/>
            <a:ext cx="0" cy="6629400"/>
          </a:xfrm>
          <a:prstGeom prst="line">
            <a:avLst/>
          </a:prstGeom>
          <a:noFill/>
          <a:ln w="3492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52400" y="838200"/>
            <a:ext cx="8686800" cy="4763"/>
          </a:xfrm>
          <a:prstGeom prst="line">
            <a:avLst/>
          </a:prstGeom>
          <a:noFill/>
          <a:ln w="3492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65100" y="0"/>
            <a:ext cx="16652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3585"/>
                </a:solidFill>
              </a:rPr>
              <a:t>Question 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3585"/>
                </a:solidFill>
              </a:rPr>
              <a:t>Key Words</a:t>
            </a:r>
            <a:endParaRPr lang="en-US" altLang="en-US" sz="2400" b="1">
              <a:solidFill>
                <a:srgbClr val="CC0000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422650" y="239713"/>
            <a:ext cx="419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3585"/>
                </a:solidFill>
              </a:rPr>
              <a:t>Notes or Solutions to Problems</a:t>
            </a:r>
            <a:endParaRPr lang="en-US" altLang="en-US" sz="2400" b="1">
              <a:solidFill>
                <a:srgbClr val="CC0000"/>
              </a:solidFill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52400" y="914400"/>
            <a:ext cx="3146425" cy="214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rgbClr val="003585"/>
                </a:solidFill>
              </a:rPr>
              <a:t>Decide whether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rgbClr val="003585"/>
                </a:solidFill>
              </a:rPr>
              <a:t>the relation is 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rgbClr val="003585"/>
                </a:solidFill>
              </a:rPr>
              <a:t>function.  If it is 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rgbClr val="003585"/>
                </a:solidFill>
              </a:rPr>
              <a:t>function, give the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rgbClr val="003585"/>
                </a:solidFill>
              </a:rPr>
              <a:t>domain and the range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76200" y="3111500"/>
            <a:ext cx="5693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dirty="0" smtClean="0"/>
              <a:t>6)</a:t>
            </a:r>
            <a:endParaRPr lang="en-US" altLang="en-US" sz="3600" dirty="0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810000" y="3305175"/>
            <a:ext cx="1628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3585"/>
                </a:solidFill>
              </a:rPr>
              <a:t>Function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3810000" y="3916363"/>
            <a:ext cx="1606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3585"/>
                </a:solidFill>
              </a:rPr>
              <a:t>Domain: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5556250" y="3916363"/>
            <a:ext cx="1606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3585"/>
                </a:solidFill>
              </a:rPr>
              <a:t>1, 2, 3, 4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3810000" y="4449763"/>
            <a:ext cx="13366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3585"/>
                </a:solidFill>
              </a:rPr>
              <a:t>Range: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5556250" y="444976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3585"/>
                </a:solidFill>
              </a:rPr>
              <a:t>5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685800" y="3048000"/>
            <a:ext cx="1123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/>
              <a:t>input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1828800" y="3035300"/>
            <a:ext cx="1352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/>
              <a:t>output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1060450" y="377825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1060450" y="43307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18449" name="AutoShape 17"/>
          <p:cNvSpPr>
            <a:spLocks noChangeArrowheads="1"/>
          </p:cNvSpPr>
          <p:nvPr/>
        </p:nvSpPr>
        <p:spPr bwMode="auto">
          <a:xfrm>
            <a:off x="971550" y="3619500"/>
            <a:ext cx="609600" cy="2552700"/>
          </a:xfrm>
          <a:prstGeom prst="bracketPair">
            <a:avLst>
              <a:gd name="adj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8450" name="AutoShape 18"/>
          <p:cNvSpPr>
            <a:spLocks noChangeArrowheads="1"/>
          </p:cNvSpPr>
          <p:nvPr/>
        </p:nvSpPr>
        <p:spPr bwMode="auto">
          <a:xfrm>
            <a:off x="2114550" y="3619500"/>
            <a:ext cx="609600" cy="2552700"/>
          </a:xfrm>
          <a:prstGeom prst="bracketPair">
            <a:avLst>
              <a:gd name="adj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1428750" y="4000500"/>
            <a:ext cx="933450" cy="939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1060450" y="487521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3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1060450" y="535146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2286000" y="465931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5</a:t>
            </a:r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1428750" y="4483100"/>
            <a:ext cx="857250" cy="457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 flipV="1">
            <a:off x="1371600" y="4953000"/>
            <a:ext cx="971550" cy="2159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V="1">
            <a:off x="1371600" y="5092700"/>
            <a:ext cx="914400" cy="533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6" grpId="0"/>
      <p:bldP spid="37897" grpId="0"/>
      <p:bldP spid="37898" grpId="0"/>
      <p:bldP spid="37899" grpId="0"/>
      <p:bldP spid="379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 flipH="1" flipV="1">
            <a:off x="3352800" y="0"/>
            <a:ext cx="0" cy="6629400"/>
          </a:xfrm>
          <a:prstGeom prst="line">
            <a:avLst/>
          </a:prstGeom>
          <a:noFill/>
          <a:ln w="3492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152400" y="838200"/>
            <a:ext cx="8686800" cy="4763"/>
          </a:xfrm>
          <a:prstGeom prst="line">
            <a:avLst/>
          </a:prstGeom>
          <a:noFill/>
          <a:ln w="3492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65100" y="0"/>
            <a:ext cx="16652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3585"/>
                </a:solidFill>
              </a:rPr>
              <a:t>Question 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3585"/>
                </a:solidFill>
              </a:rPr>
              <a:t>Key Words</a:t>
            </a:r>
            <a:endParaRPr lang="en-US" altLang="en-US" sz="2400" b="1">
              <a:solidFill>
                <a:srgbClr val="CC0000"/>
              </a:solidFill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422650" y="239713"/>
            <a:ext cx="419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3585"/>
                </a:solidFill>
              </a:rPr>
              <a:t>Notes or Solutions to Problems</a:t>
            </a:r>
            <a:endParaRPr lang="en-US" altLang="en-US" sz="2400" b="1">
              <a:solidFill>
                <a:srgbClr val="CC0000"/>
              </a:solidFill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52400" y="914400"/>
            <a:ext cx="3146425" cy="214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rgbClr val="003585"/>
                </a:solidFill>
              </a:rPr>
              <a:t>Decide whether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rgbClr val="003585"/>
                </a:solidFill>
              </a:rPr>
              <a:t>the relation is 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rgbClr val="003585"/>
                </a:solidFill>
              </a:rPr>
              <a:t>function.  If it is 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rgbClr val="003585"/>
                </a:solidFill>
              </a:rPr>
              <a:t>function, give the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rgbClr val="003585"/>
                </a:solidFill>
              </a:rPr>
              <a:t>domain and the range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76200" y="3111500"/>
            <a:ext cx="5693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dirty="0" smtClean="0"/>
              <a:t>7)</a:t>
            </a:r>
            <a:endParaRPr lang="en-US" altLang="en-US" sz="3600" dirty="0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810000" y="3305175"/>
            <a:ext cx="2532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3585"/>
                </a:solidFill>
              </a:rPr>
              <a:t>Not a function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533400" y="3060700"/>
            <a:ext cx="1123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/>
              <a:t>input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1676400" y="3048000"/>
            <a:ext cx="1352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/>
              <a:t>output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908050" y="379095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908050" y="43434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2133600" y="372745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19470" name="AutoShape 14"/>
          <p:cNvSpPr>
            <a:spLocks noChangeArrowheads="1"/>
          </p:cNvSpPr>
          <p:nvPr/>
        </p:nvSpPr>
        <p:spPr bwMode="auto">
          <a:xfrm>
            <a:off x="819150" y="3632200"/>
            <a:ext cx="609600" cy="2552700"/>
          </a:xfrm>
          <a:prstGeom prst="bracketPair">
            <a:avLst>
              <a:gd name="adj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9471" name="AutoShape 15"/>
          <p:cNvSpPr>
            <a:spLocks noChangeArrowheads="1"/>
          </p:cNvSpPr>
          <p:nvPr/>
        </p:nvSpPr>
        <p:spPr bwMode="auto">
          <a:xfrm>
            <a:off x="1962150" y="3632200"/>
            <a:ext cx="609600" cy="2552700"/>
          </a:xfrm>
          <a:prstGeom prst="bracketPair">
            <a:avLst>
              <a:gd name="adj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V="1">
            <a:off x="1276350" y="4013200"/>
            <a:ext cx="914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908050" y="488791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3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908050" y="536416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2133600" y="467201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2133600" y="5410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7</a:t>
            </a: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1276350" y="4495800"/>
            <a:ext cx="990600" cy="381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V="1">
            <a:off x="1219200" y="5105400"/>
            <a:ext cx="1047750" cy="76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1200150" y="5715000"/>
            <a:ext cx="914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 flipV="1">
            <a:off x="1428750" y="4191000"/>
            <a:ext cx="762000" cy="457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3810000" y="3763963"/>
            <a:ext cx="46688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3585"/>
                </a:solidFill>
              </a:rPr>
              <a:t>because the input </a:t>
            </a:r>
            <a:r>
              <a:rPr lang="en-US" altLang="en-US">
                <a:solidFill>
                  <a:srgbClr val="CC0000"/>
                </a:solidFill>
              </a:rPr>
              <a:t>2 </a:t>
            </a:r>
            <a:r>
              <a:rPr lang="en-US" altLang="en-US">
                <a:solidFill>
                  <a:srgbClr val="003585"/>
                </a:solidFill>
              </a:rPr>
              <a:t>has </a:t>
            </a:r>
            <a:r>
              <a:rPr lang="en-US" altLang="en-US">
                <a:solidFill>
                  <a:srgbClr val="CC0000"/>
                </a:solidFill>
              </a:rPr>
              <a:t>two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3585"/>
                </a:solidFill>
              </a:rPr>
              <a:t>different outputs.</a:t>
            </a:r>
          </a:p>
        </p:txBody>
      </p:sp>
    </p:spTree>
    <p:extLst>
      <p:ext uri="{BB962C8B-B14F-4D97-AF65-F5344CB8AC3E}">
        <p14:creationId xmlns:p14="http://schemas.microsoft.com/office/powerpoint/2010/main" val="162659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0" grpId="0"/>
      <p:bldP spid="389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76200" y="1219200"/>
            <a:ext cx="457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619250" y="152400"/>
            <a:ext cx="6102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3585"/>
                </a:solidFill>
                <a:latin typeface="Helvetica" pitchFamily="34" charset="0"/>
              </a:rPr>
              <a:t>Vertical Line Test - Functions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295400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533400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028825" y="20970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041400" y="11922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1295400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533400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028825" y="48672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041400" y="39624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3375025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2613025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4108450" y="48672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121025" y="39624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5486400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4724400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6219825" y="48672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5232400" y="39624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7566025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6804025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8299450" y="48672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7312025" y="39624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 flipV="1">
            <a:off x="533400" y="1524000"/>
            <a:ext cx="1600200" cy="914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>
            <a:off x="2362200" y="1295400"/>
            <a:ext cx="0" cy="1905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>
            <a:off x="3375025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>
            <a:off x="2613025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4108450" y="20970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3121025" y="11922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>
            <a:off x="5486400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>
            <a:off x="4724400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6219825" y="20970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5232400" y="11922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0514" name="Line 34"/>
          <p:cNvSpPr>
            <a:spLocks noChangeShapeType="1"/>
          </p:cNvSpPr>
          <p:nvPr/>
        </p:nvSpPr>
        <p:spPr bwMode="auto">
          <a:xfrm>
            <a:off x="7566025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>
            <a:off x="6804025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8299450" y="20970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7312025" y="11922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0518" name="Rectangle 38"/>
          <p:cNvSpPr>
            <a:spLocks noChangeArrowheads="1"/>
          </p:cNvSpPr>
          <p:nvPr/>
        </p:nvSpPr>
        <p:spPr bwMode="auto">
          <a:xfrm>
            <a:off x="2247900" y="1066800"/>
            <a:ext cx="266700" cy="228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975" name="Text Box 39"/>
          <p:cNvSpPr txBox="1">
            <a:spLocks noChangeArrowheads="1"/>
          </p:cNvSpPr>
          <p:nvPr/>
        </p:nvSpPr>
        <p:spPr bwMode="auto">
          <a:xfrm>
            <a:off x="644525" y="2924175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20520" name="Line 40"/>
          <p:cNvSpPr>
            <a:spLocks noChangeShapeType="1"/>
          </p:cNvSpPr>
          <p:nvPr/>
        </p:nvSpPr>
        <p:spPr bwMode="auto">
          <a:xfrm>
            <a:off x="152400" y="762000"/>
            <a:ext cx="8686800" cy="4763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4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8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0" grpId="0" animBg="1"/>
      <p:bldP spid="39961" grpId="0" animBg="1"/>
      <p:bldP spid="3997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1295400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533400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028825" y="48672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041400" y="39624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3375025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2613025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108450" y="48672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121025" y="39624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5486400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4724400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6219825" y="48672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5232400" y="39624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7566025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6804025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8299450" y="48672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7312025" y="39624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4495800" y="1295400"/>
            <a:ext cx="0" cy="1905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0" y="1143000"/>
            <a:ext cx="25908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3375025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2613025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4108450" y="20970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3121025" y="11922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5486400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4724400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6219825" y="20970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5232400" y="11922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7566025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>
            <a:off x="6804025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8299450" y="20970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7312025" y="11922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1536" name="Rectangle 32"/>
          <p:cNvSpPr>
            <a:spLocks noChangeArrowheads="1"/>
          </p:cNvSpPr>
          <p:nvPr/>
        </p:nvSpPr>
        <p:spPr bwMode="auto">
          <a:xfrm>
            <a:off x="4457700" y="1066800"/>
            <a:ext cx="266700" cy="228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>
            <a:off x="1295400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>
            <a:off x="533400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9" name="Text Box 35"/>
          <p:cNvSpPr txBox="1">
            <a:spLocks noChangeArrowheads="1"/>
          </p:cNvSpPr>
          <p:nvPr/>
        </p:nvSpPr>
        <p:spPr bwMode="auto">
          <a:xfrm>
            <a:off x="2028825" y="20970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1041400" y="11922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1541" name="Line 37"/>
          <p:cNvSpPr>
            <a:spLocks noChangeShapeType="1"/>
          </p:cNvSpPr>
          <p:nvPr/>
        </p:nvSpPr>
        <p:spPr bwMode="auto">
          <a:xfrm flipV="1">
            <a:off x="533400" y="1524000"/>
            <a:ext cx="1600200" cy="914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2" name="Line 38"/>
          <p:cNvSpPr>
            <a:spLocks noChangeShapeType="1"/>
          </p:cNvSpPr>
          <p:nvPr/>
        </p:nvSpPr>
        <p:spPr bwMode="auto">
          <a:xfrm>
            <a:off x="2590800" y="1828800"/>
            <a:ext cx="16002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644525" y="2924175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41000" name="Text Box 40"/>
          <p:cNvSpPr txBox="1">
            <a:spLocks noChangeArrowheads="1"/>
          </p:cNvSpPr>
          <p:nvPr/>
        </p:nvSpPr>
        <p:spPr bwMode="auto">
          <a:xfrm>
            <a:off x="2667000" y="29210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1619250" y="152400"/>
            <a:ext cx="6102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3585"/>
                </a:solidFill>
                <a:latin typeface="Helvetica" pitchFamily="34" charset="0"/>
              </a:rPr>
              <a:t>Vertical Line Test - Functions</a:t>
            </a:r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>
            <a:off x="152400" y="762000"/>
            <a:ext cx="8686800" cy="4763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8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8" grpId="0" animBg="1"/>
      <p:bldP spid="4100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/>
          <p:cNvSpPr>
            <a:spLocks noChangeShapeType="1"/>
          </p:cNvSpPr>
          <p:nvPr/>
        </p:nvSpPr>
        <p:spPr bwMode="auto">
          <a:xfrm>
            <a:off x="5943600" y="1447800"/>
            <a:ext cx="0" cy="1524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1295400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533400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028825" y="48672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041400" y="39624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3375025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613025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108450" y="48672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121025" y="39624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5486400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4724400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6219825" y="48672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5232400" y="39624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7566025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6804025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8299450" y="48672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7312025" y="39624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5943600" y="1295400"/>
            <a:ext cx="0" cy="1905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0" y="1143000"/>
            <a:ext cx="47244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3375025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2613025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4108450" y="20970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3121025" y="11922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5486400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4724400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6219825" y="20970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5232400" y="11922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>
            <a:off x="7566025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Line 30"/>
          <p:cNvSpPr>
            <a:spLocks noChangeShapeType="1"/>
          </p:cNvSpPr>
          <p:nvPr/>
        </p:nvSpPr>
        <p:spPr bwMode="auto">
          <a:xfrm>
            <a:off x="6804025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8299450" y="20970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7312025" y="11922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2561" name="Rectangle 33"/>
          <p:cNvSpPr>
            <a:spLocks noChangeArrowheads="1"/>
          </p:cNvSpPr>
          <p:nvPr/>
        </p:nvSpPr>
        <p:spPr bwMode="auto">
          <a:xfrm>
            <a:off x="8572500" y="1066800"/>
            <a:ext cx="266700" cy="228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562" name="Line 34"/>
          <p:cNvSpPr>
            <a:spLocks noChangeShapeType="1"/>
          </p:cNvSpPr>
          <p:nvPr/>
        </p:nvSpPr>
        <p:spPr bwMode="auto">
          <a:xfrm>
            <a:off x="1295400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Line 35"/>
          <p:cNvSpPr>
            <a:spLocks noChangeShapeType="1"/>
          </p:cNvSpPr>
          <p:nvPr/>
        </p:nvSpPr>
        <p:spPr bwMode="auto">
          <a:xfrm>
            <a:off x="533400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4" name="Text Box 36"/>
          <p:cNvSpPr txBox="1">
            <a:spLocks noChangeArrowheads="1"/>
          </p:cNvSpPr>
          <p:nvPr/>
        </p:nvSpPr>
        <p:spPr bwMode="auto">
          <a:xfrm>
            <a:off x="2028825" y="20970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2565" name="Text Box 37"/>
          <p:cNvSpPr txBox="1">
            <a:spLocks noChangeArrowheads="1"/>
          </p:cNvSpPr>
          <p:nvPr/>
        </p:nvSpPr>
        <p:spPr bwMode="auto">
          <a:xfrm>
            <a:off x="1041400" y="11922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 flipV="1">
            <a:off x="533400" y="1524000"/>
            <a:ext cx="1600200" cy="914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Line 39"/>
          <p:cNvSpPr>
            <a:spLocks noChangeShapeType="1"/>
          </p:cNvSpPr>
          <p:nvPr/>
        </p:nvSpPr>
        <p:spPr bwMode="auto">
          <a:xfrm>
            <a:off x="2590800" y="1828800"/>
            <a:ext cx="16002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Text Box 40"/>
          <p:cNvSpPr txBox="1">
            <a:spLocks noChangeArrowheads="1"/>
          </p:cNvSpPr>
          <p:nvPr/>
        </p:nvSpPr>
        <p:spPr bwMode="auto">
          <a:xfrm>
            <a:off x="644525" y="2924175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22569" name="Text Box 41"/>
          <p:cNvSpPr txBox="1">
            <a:spLocks noChangeArrowheads="1"/>
          </p:cNvSpPr>
          <p:nvPr/>
        </p:nvSpPr>
        <p:spPr bwMode="auto">
          <a:xfrm>
            <a:off x="2667000" y="29210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42026" name="Text Box 42"/>
          <p:cNvSpPr txBox="1">
            <a:spLocks noChangeArrowheads="1"/>
          </p:cNvSpPr>
          <p:nvPr/>
        </p:nvSpPr>
        <p:spPr bwMode="auto">
          <a:xfrm>
            <a:off x="4876800" y="3035300"/>
            <a:ext cx="14478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C0000"/>
                </a:solidFill>
              </a:rPr>
              <a:t>  Not a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22571" name="Text Box 43"/>
          <p:cNvSpPr txBox="1">
            <a:spLocks noChangeArrowheads="1"/>
          </p:cNvSpPr>
          <p:nvPr/>
        </p:nvSpPr>
        <p:spPr bwMode="auto">
          <a:xfrm>
            <a:off x="1619250" y="152400"/>
            <a:ext cx="6102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3585"/>
                </a:solidFill>
                <a:latin typeface="Helvetica" pitchFamily="34" charset="0"/>
              </a:rPr>
              <a:t>Vertical Line Test - Functions</a:t>
            </a:r>
          </a:p>
        </p:txBody>
      </p:sp>
      <p:sp>
        <p:nvSpPr>
          <p:cNvPr id="22572" name="Line 44"/>
          <p:cNvSpPr>
            <a:spLocks noChangeShapeType="1"/>
          </p:cNvSpPr>
          <p:nvPr/>
        </p:nvSpPr>
        <p:spPr bwMode="auto">
          <a:xfrm>
            <a:off x="152400" y="762000"/>
            <a:ext cx="8686800" cy="4763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3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3" grpId="0" animBg="1"/>
      <p:bldP spid="4202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2"/>
          <p:cNvSpPr>
            <a:spLocks noChangeShapeType="1"/>
          </p:cNvSpPr>
          <p:nvPr/>
        </p:nvSpPr>
        <p:spPr bwMode="auto">
          <a:xfrm>
            <a:off x="1295400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533400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028825" y="48672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041400" y="39624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3375025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613025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4108450" y="48672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121025" y="39624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5486400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4724400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6219825" y="48672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5232400" y="39624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7566025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6804025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8299450" y="48672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7312025" y="39624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6629400" y="1295400"/>
            <a:ext cx="0" cy="1905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6477000" y="1143000"/>
            <a:ext cx="3048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3375025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2613025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4108450" y="20970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3121025" y="11922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5486400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>
            <a:off x="4724400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6219825" y="20970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5232400" y="11922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7566025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6804025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8299450" y="20970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7312025" y="11922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1295400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533400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2028825" y="20970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1041400" y="11922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 flipV="1">
            <a:off x="533400" y="1524000"/>
            <a:ext cx="1600200" cy="914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2590800" y="1828800"/>
            <a:ext cx="16002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>
            <a:off x="5943600" y="1447800"/>
            <a:ext cx="0" cy="1524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1" name="Freeform 39"/>
          <p:cNvSpPr>
            <a:spLocks/>
          </p:cNvSpPr>
          <p:nvPr/>
        </p:nvSpPr>
        <p:spPr bwMode="auto">
          <a:xfrm>
            <a:off x="6988175" y="1504950"/>
            <a:ext cx="1169988" cy="1162050"/>
          </a:xfrm>
          <a:custGeom>
            <a:avLst/>
            <a:gdLst>
              <a:gd name="T0" fmla="*/ 0 w 737"/>
              <a:gd name="T1" fmla="*/ 0 h 732"/>
              <a:gd name="T2" fmla="*/ 2147483647 w 737"/>
              <a:gd name="T3" fmla="*/ 2147483647 h 732"/>
              <a:gd name="T4" fmla="*/ 2147483647 w 737"/>
              <a:gd name="T5" fmla="*/ 2147483647 h 732"/>
              <a:gd name="T6" fmla="*/ 0 60000 65536"/>
              <a:gd name="T7" fmla="*/ 0 60000 65536"/>
              <a:gd name="T8" fmla="*/ 0 60000 65536"/>
              <a:gd name="T9" fmla="*/ 0 w 737"/>
              <a:gd name="T10" fmla="*/ 0 h 732"/>
              <a:gd name="T11" fmla="*/ 737 w 737"/>
              <a:gd name="T12" fmla="*/ 732 h 7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7" h="732">
                <a:moveTo>
                  <a:pt x="0" y="0"/>
                </a:moveTo>
                <a:cubicBezTo>
                  <a:pt x="63" y="122"/>
                  <a:pt x="250" y="728"/>
                  <a:pt x="373" y="730"/>
                </a:cubicBezTo>
                <a:cubicBezTo>
                  <a:pt x="496" y="732"/>
                  <a:pt x="661" y="160"/>
                  <a:pt x="737" y="10"/>
                </a:cubicBezTo>
              </a:path>
            </a:pathLst>
          </a:cu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644525" y="2924175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23593" name="Text Box 41"/>
          <p:cNvSpPr txBox="1">
            <a:spLocks noChangeArrowheads="1"/>
          </p:cNvSpPr>
          <p:nvPr/>
        </p:nvSpPr>
        <p:spPr bwMode="auto">
          <a:xfrm>
            <a:off x="2667000" y="29210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4876800" y="3035300"/>
            <a:ext cx="14478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C0000"/>
                </a:solidFill>
              </a:rPr>
              <a:t>  Not a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43051" name="Text Box 43"/>
          <p:cNvSpPr txBox="1">
            <a:spLocks noChangeArrowheads="1"/>
          </p:cNvSpPr>
          <p:nvPr/>
        </p:nvSpPr>
        <p:spPr bwMode="auto">
          <a:xfrm>
            <a:off x="6934200" y="2922588"/>
            <a:ext cx="1447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8610600" y="1066800"/>
            <a:ext cx="533400" cy="228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1619250" y="152400"/>
            <a:ext cx="6102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3585"/>
                </a:solidFill>
                <a:latin typeface="Helvetica" pitchFamily="34" charset="0"/>
              </a:rPr>
              <a:t>Vertical Line Test - Functions</a:t>
            </a:r>
          </a:p>
        </p:txBody>
      </p:sp>
      <p:sp>
        <p:nvSpPr>
          <p:cNvPr id="23598" name="Line 46"/>
          <p:cNvSpPr>
            <a:spLocks noChangeShapeType="1"/>
          </p:cNvSpPr>
          <p:nvPr/>
        </p:nvSpPr>
        <p:spPr bwMode="auto">
          <a:xfrm>
            <a:off x="152400" y="762000"/>
            <a:ext cx="8686800" cy="4763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2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6" grpId="0" animBg="1"/>
      <p:bldP spid="4305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4038600" y="4114800"/>
            <a:ext cx="0" cy="1905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810000" y="3962400"/>
            <a:ext cx="457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1295400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533400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028825" y="48672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041400" y="39624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3375025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2613025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4108450" y="48672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3121025" y="39624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5486400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4724400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219825" y="48672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5232400" y="39624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7566025" y="4217988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04025" y="497998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8299450" y="48672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7312025" y="39624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>
            <a:off x="990600" y="4038600"/>
            <a:ext cx="0" cy="1905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3375025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2613025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4108450" y="20970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3121025" y="11922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>
            <a:off x="5486400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4724400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6219825" y="20970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5232400" y="11922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>
            <a:off x="7566025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>
            <a:off x="6804025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8299450" y="20970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7312025" y="11922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>
            <a:off x="1295400" y="1447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>
            <a:off x="533400" y="2209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2028825" y="20970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1041400" y="11922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 flipV="1">
            <a:off x="533400" y="1524000"/>
            <a:ext cx="1600200" cy="914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>
            <a:off x="2590800" y="1828800"/>
            <a:ext cx="16002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5" name="Line 39"/>
          <p:cNvSpPr>
            <a:spLocks noChangeShapeType="1"/>
          </p:cNvSpPr>
          <p:nvPr/>
        </p:nvSpPr>
        <p:spPr bwMode="auto">
          <a:xfrm>
            <a:off x="5943600" y="1447800"/>
            <a:ext cx="0" cy="1524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6" name="Freeform 40"/>
          <p:cNvSpPr>
            <a:spLocks/>
          </p:cNvSpPr>
          <p:nvPr/>
        </p:nvSpPr>
        <p:spPr bwMode="auto">
          <a:xfrm>
            <a:off x="6988175" y="1504950"/>
            <a:ext cx="1169988" cy="1162050"/>
          </a:xfrm>
          <a:custGeom>
            <a:avLst/>
            <a:gdLst>
              <a:gd name="T0" fmla="*/ 0 w 737"/>
              <a:gd name="T1" fmla="*/ 0 h 732"/>
              <a:gd name="T2" fmla="*/ 2147483647 w 737"/>
              <a:gd name="T3" fmla="*/ 2147483647 h 732"/>
              <a:gd name="T4" fmla="*/ 2147483647 w 737"/>
              <a:gd name="T5" fmla="*/ 2147483647 h 732"/>
              <a:gd name="T6" fmla="*/ 0 60000 65536"/>
              <a:gd name="T7" fmla="*/ 0 60000 65536"/>
              <a:gd name="T8" fmla="*/ 0 60000 65536"/>
              <a:gd name="T9" fmla="*/ 0 w 737"/>
              <a:gd name="T10" fmla="*/ 0 h 732"/>
              <a:gd name="T11" fmla="*/ 737 w 737"/>
              <a:gd name="T12" fmla="*/ 732 h 7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7" h="732">
                <a:moveTo>
                  <a:pt x="0" y="0"/>
                </a:moveTo>
                <a:cubicBezTo>
                  <a:pt x="63" y="122"/>
                  <a:pt x="250" y="728"/>
                  <a:pt x="373" y="730"/>
                </a:cubicBezTo>
                <a:cubicBezTo>
                  <a:pt x="496" y="732"/>
                  <a:pt x="661" y="160"/>
                  <a:pt x="737" y="10"/>
                </a:cubicBezTo>
              </a:path>
            </a:pathLst>
          </a:cu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644525" y="2924175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2667000" y="29210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24619" name="Text Box 43"/>
          <p:cNvSpPr txBox="1">
            <a:spLocks noChangeArrowheads="1"/>
          </p:cNvSpPr>
          <p:nvPr/>
        </p:nvSpPr>
        <p:spPr bwMode="auto">
          <a:xfrm>
            <a:off x="4876800" y="3035300"/>
            <a:ext cx="14478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C0000"/>
                </a:solidFill>
              </a:rPr>
              <a:t>  Not a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24620" name="Text Box 44"/>
          <p:cNvSpPr txBox="1">
            <a:spLocks noChangeArrowheads="1"/>
          </p:cNvSpPr>
          <p:nvPr/>
        </p:nvSpPr>
        <p:spPr bwMode="auto">
          <a:xfrm>
            <a:off x="6934200" y="2922588"/>
            <a:ext cx="1447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24621" name="Freeform 45"/>
          <p:cNvSpPr>
            <a:spLocks/>
          </p:cNvSpPr>
          <p:nvPr/>
        </p:nvSpPr>
        <p:spPr bwMode="auto">
          <a:xfrm rot="5400000">
            <a:off x="758031" y="4396582"/>
            <a:ext cx="1169987" cy="1162050"/>
          </a:xfrm>
          <a:custGeom>
            <a:avLst/>
            <a:gdLst>
              <a:gd name="T0" fmla="*/ 0 w 737"/>
              <a:gd name="T1" fmla="*/ 0 h 732"/>
              <a:gd name="T2" fmla="*/ 2147483647 w 737"/>
              <a:gd name="T3" fmla="*/ 2147483647 h 732"/>
              <a:gd name="T4" fmla="*/ 2147483647 w 737"/>
              <a:gd name="T5" fmla="*/ 2147483647 h 732"/>
              <a:gd name="T6" fmla="*/ 0 60000 65536"/>
              <a:gd name="T7" fmla="*/ 0 60000 65536"/>
              <a:gd name="T8" fmla="*/ 0 60000 65536"/>
              <a:gd name="T9" fmla="*/ 0 w 737"/>
              <a:gd name="T10" fmla="*/ 0 h 732"/>
              <a:gd name="T11" fmla="*/ 737 w 737"/>
              <a:gd name="T12" fmla="*/ 732 h 7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7" h="732">
                <a:moveTo>
                  <a:pt x="0" y="0"/>
                </a:moveTo>
                <a:cubicBezTo>
                  <a:pt x="63" y="122"/>
                  <a:pt x="250" y="728"/>
                  <a:pt x="373" y="730"/>
                </a:cubicBezTo>
                <a:cubicBezTo>
                  <a:pt x="496" y="732"/>
                  <a:pt x="661" y="160"/>
                  <a:pt x="737" y="10"/>
                </a:cubicBezTo>
              </a:path>
            </a:pathLst>
          </a:cu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8" name="Text Box 46"/>
          <p:cNvSpPr txBox="1">
            <a:spLocks noChangeArrowheads="1"/>
          </p:cNvSpPr>
          <p:nvPr/>
        </p:nvSpPr>
        <p:spPr bwMode="auto">
          <a:xfrm>
            <a:off x="685800" y="5930900"/>
            <a:ext cx="14478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C0000"/>
                </a:solidFill>
              </a:rPr>
              <a:t>  Not a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C0000"/>
                </a:solidFill>
              </a:rPr>
              <a:t>Function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2743200" y="4140200"/>
            <a:ext cx="1143000" cy="1663700"/>
            <a:chOff x="1776" y="2608"/>
            <a:chExt cx="720" cy="1048"/>
          </a:xfrm>
        </p:grpSpPr>
        <p:sp>
          <p:nvSpPr>
            <p:cNvPr id="24635" name="Arc 48"/>
            <p:cNvSpPr>
              <a:spLocks/>
            </p:cNvSpPr>
            <p:nvPr/>
          </p:nvSpPr>
          <p:spPr bwMode="auto">
            <a:xfrm flipV="1">
              <a:off x="2112" y="2608"/>
              <a:ext cx="384" cy="52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6" name="Arc 49"/>
            <p:cNvSpPr>
              <a:spLocks/>
            </p:cNvSpPr>
            <p:nvPr/>
          </p:nvSpPr>
          <p:spPr bwMode="auto">
            <a:xfrm flipH="1">
              <a:off x="1776" y="3128"/>
              <a:ext cx="384" cy="52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82" name="Text Box 50"/>
          <p:cNvSpPr txBox="1">
            <a:spLocks noChangeArrowheads="1"/>
          </p:cNvSpPr>
          <p:nvPr/>
        </p:nvSpPr>
        <p:spPr bwMode="auto">
          <a:xfrm>
            <a:off x="2743200" y="59436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C0000"/>
                </a:solidFill>
              </a:rPr>
              <a:t>Function</a:t>
            </a:r>
          </a:p>
        </p:txBody>
      </p: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5486400" y="4216400"/>
            <a:ext cx="762000" cy="1524000"/>
            <a:chOff x="3456" y="2640"/>
            <a:chExt cx="480" cy="960"/>
          </a:xfrm>
        </p:grpSpPr>
        <p:sp>
          <p:nvSpPr>
            <p:cNvPr id="24633" name="Line 52"/>
            <p:cNvSpPr>
              <a:spLocks noChangeShapeType="1"/>
            </p:cNvSpPr>
            <p:nvPr/>
          </p:nvSpPr>
          <p:spPr bwMode="auto">
            <a:xfrm flipV="1">
              <a:off x="3456" y="2640"/>
              <a:ext cx="480" cy="48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4" name="Line 53"/>
            <p:cNvSpPr>
              <a:spLocks noChangeShapeType="1"/>
            </p:cNvSpPr>
            <p:nvPr/>
          </p:nvSpPr>
          <p:spPr bwMode="auto">
            <a:xfrm>
              <a:off x="3456" y="3120"/>
              <a:ext cx="480" cy="48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86" name="Line 54"/>
          <p:cNvSpPr>
            <a:spLocks noChangeShapeType="1"/>
          </p:cNvSpPr>
          <p:nvPr/>
        </p:nvSpPr>
        <p:spPr bwMode="auto">
          <a:xfrm>
            <a:off x="5867400" y="4089400"/>
            <a:ext cx="0" cy="1905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87" name="Text Box 55"/>
          <p:cNvSpPr txBox="1">
            <a:spLocks noChangeArrowheads="1"/>
          </p:cNvSpPr>
          <p:nvPr/>
        </p:nvSpPr>
        <p:spPr bwMode="auto">
          <a:xfrm>
            <a:off x="5029200" y="5930900"/>
            <a:ext cx="14478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C0000"/>
                </a:solidFill>
              </a:rPr>
              <a:t>  Not a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44088" name="Oval 56"/>
          <p:cNvSpPr>
            <a:spLocks noChangeArrowheads="1"/>
          </p:cNvSpPr>
          <p:nvPr/>
        </p:nvSpPr>
        <p:spPr bwMode="auto">
          <a:xfrm>
            <a:off x="7061200" y="4483100"/>
            <a:ext cx="990600" cy="9906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4089" name="Line 57"/>
          <p:cNvSpPr>
            <a:spLocks noChangeShapeType="1"/>
          </p:cNvSpPr>
          <p:nvPr/>
        </p:nvSpPr>
        <p:spPr bwMode="auto">
          <a:xfrm>
            <a:off x="7315200" y="4089400"/>
            <a:ext cx="0" cy="1905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90" name="Text Box 58"/>
          <p:cNvSpPr txBox="1">
            <a:spLocks noChangeArrowheads="1"/>
          </p:cNvSpPr>
          <p:nvPr/>
        </p:nvSpPr>
        <p:spPr bwMode="auto">
          <a:xfrm>
            <a:off x="7010400" y="5930900"/>
            <a:ext cx="14478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C0000"/>
                </a:solidFill>
              </a:rPr>
              <a:t>  Not a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24631" name="Text Box 59"/>
          <p:cNvSpPr txBox="1">
            <a:spLocks noChangeArrowheads="1"/>
          </p:cNvSpPr>
          <p:nvPr/>
        </p:nvSpPr>
        <p:spPr bwMode="auto">
          <a:xfrm>
            <a:off x="1619250" y="152400"/>
            <a:ext cx="6102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3585"/>
                </a:solidFill>
                <a:latin typeface="Helvetica" pitchFamily="34" charset="0"/>
              </a:rPr>
              <a:t>Vertical Line Test - Functions</a:t>
            </a:r>
          </a:p>
        </p:txBody>
      </p:sp>
      <p:sp>
        <p:nvSpPr>
          <p:cNvPr id="24632" name="Line 60"/>
          <p:cNvSpPr>
            <a:spLocks noChangeShapeType="1"/>
          </p:cNvSpPr>
          <p:nvPr/>
        </p:nvSpPr>
        <p:spPr bwMode="auto">
          <a:xfrm>
            <a:off x="152400" y="762000"/>
            <a:ext cx="8686800" cy="4763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9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4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44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4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4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4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4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44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44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4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4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4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nimBg="1"/>
      <p:bldP spid="44052" grpId="0" animBg="1"/>
      <p:bldP spid="44078" grpId="0" autoUpdateAnimBg="0"/>
      <p:bldP spid="44082" grpId="0" autoUpdateAnimBg="0"/>
      <p:bldP spid="44086" grpId="0" animBg="1"/>
      <p:bldP spid="44087" grpId="0" autoUpdateAnimBg="0"/>
      <p:bldP spid="44088" grpId="0" animBg="1"/>
      <p:bldP spid="44089" grpId="0" animBg="1"/>
      <p:bldP spid="4409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2972215" cy="57158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73" y="1257300"/>
            <a:ext cx="5367188" cy="8382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4488873" y="1676400"/>
            <a:ext cx="1176188" cy="41910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286000"/>
            <a:ext cx="4924272" cy="16122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4419600"/>
            <a:ext cx="767383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Fill in the blank with </a:t>
            </a:r>
            <a:r>
              <a:rPr lang="en-US" sz="2800" b="1" i="1" dirty="0" smtClean="0">
                <a:solidFill>
                  <a:srgbClr val="FF0000"/>
                </a:solidFill>
              </a:rPr>
              <a:t>Always, Sometimes, or Never</a:t>
            </a:r>
          </a:p>
          <a:p>
            <a:endParaRPr lang="en-US" sz="2800" dirty="0"/>
          </a:p>
          <a:p>
            <a:r>
              <a:rPr lang="en-US" sz="2800" dirty="0" smtClean="0"/>
              <a:t>A relation is _______________________ a function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277015" y="5112097"/>
            <a:ext cx="2274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Sometimes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84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685800"/>
            <a:ext cx="396775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Individual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Practice</a:t>
            </a: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Page 388: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9 – 21 Odds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34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000"/>
            <a:ext cx="6654798" cy="8382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371600"/>
            <a:ext cx="3848637" cy="68589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378527"/>
            <a:ext cx="3733800" cy="3769702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438400"/>
            <a:ext cx="3277058" cy="323895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733800"/>
            <a:ext cx="3267531" cy="314369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31" y="5148229"/>
            <a:ext cx="3219900" cy="32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81000"/>
            <a:ext cx="2029108" cy="40963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71600"/>
            <a:ext cx="1476581" cy="40010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371600"/>
            <a:ext cx="5601482" cy="40010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0"/>
            <a:ext cx="1343213" cy="42868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3" y="3083551"/>
            <a:ext cx="6858000" cy="393134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10" y="4495800"/>
            <a:ext cx="1143160" cy="409632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074" y="4549296"/>
            <a:ext cx="6882327" cy="356136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133600"/>
            <a:ext cx="790685" cy="333422"/>
          </a:xfrm>
          <a:prstGeom prst="rect">
            <a:avLst/>
          </a:prstGeom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168266"/>
            <a:ext cx="733527" cy="304843"/>
          </a:xfrm>
          <a:prstGeom prst="rect">
            <a:avLst/>
          </a:prstGeom>
        </p:spPr>
      </p:pic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54" y="2187320"/>
            <a:ext cx="733527" cy="266737"/>
          </a:xfrm>
          <a:prstGeom prst="rect">
            <a:avLst/>
          </a:prstGeom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907" y="2145724"/>
            <a:ext cx="733527" cy="285790"/>
          </a:xfrm>
          <a:prstGeom prst="rect">
            <a:avLst/>
          </a:prstGeom>
        </p:spPr>
      </p:pic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680" y="2165702"/>
            <a:ext cx="676369" cy="314369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248244" y="3733800"/>
            <a:ext cx="3562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Domain ( </a:t>
            </a:r>
            <a:r>
              <a:rPr lang="en-US" sz="2400" b="1" i="1" dirty="0" smtClean="0"/>
              <a:t>Input</a:t>
            </a:r>
            <a:r>
              <a:rPr lang="en-US" sz="2400" b="1" dirty="0" smtClean="0"/>
              <a:t> ):  2, 4, 5, 7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312722" y="5301596"/>
            <a:ext cx="4664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Range ( </a:t>
            </a:r>
            <a:r>
              <a:rPr lang="en-US" sz="2400" b="1" i="1" dirty="0" smtClean="0"/>
              <a:t>Output</a:t>
            </a:r>
            <a:r>
              <a:rPr lang="en-US" sz="2400" b="1" dirty="0" smtClean="0"/>
              <a:t> ):  32, 59, 65, 69, 96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8874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762000"/>
            <a:ext cx="971686" cy="44773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395" y="771124"/>
            <a:ext cx="5944430" cy="39058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98" y="2209800"/>
            <a:ext cx="1257476" cy="485843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90" y="2253135"/>
            <a:ext cx="5839640" cy="400106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66" y="3810000"/>
            <a:ext cx="1495634" cy="46679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455" y="3877762"/>
            <a:ext cx="6798338" cy="59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59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90600"/>
            <a:ext cx="4953692" cy="9716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66329" y="2863334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(5, 13), (10, 25), (15, 34), (20, 43), (25, 52)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36" y="3571895"/>
            <a:ext cx="4953692" cy="28579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36" y="4075867"/>
            <a:ext cx="1047896" cy="485843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075867"/>
            <a:ext cx="2200582" cy="495369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4026995"/>
            <a:ext cx="3353268" cy="562053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36" y="5105400"/>
            <a:ext cx="3000794" cy="362001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1" y="5791200"/>
            <a:ext cx="1200318" cy="466790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396" y="5791200"/>
            <a:ext cx="2191056" cy="447738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79" y="5700700"/>
            <a:ext cx="3324689" cy="647790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83" y="152400"/>
            <a:ext cx="7935433" cy="685896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666329" y="2209800"/>
            <a:ext cx="107375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70C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4704" y="2209800"/>
            <a:ext cx="2531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Write as a </a:t>
            </a:r>
            <a:r>
              <a:rPr lang="en-US" sz="2400" i="1" dirty="0" smtClean="0">
                <a:solidFill>
                  <a:srgbClr val="FF0000"/>
                </a:solidFill>
              </a:rPr>
              <a:t>Relation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070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304800"/>
            <a:ext cx="7840170" cy="60968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066800"/>
            <a:ext cx="6649378" cy="57158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179" y="1847831"/>
            <a:ext cx="1267002" cy="32389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2898633"/>
            <a:ext cx="3723736" cy="266700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302" y="1790673"/>
            <a:ext cx="2572109" cy="38105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054" y="3571831"/>
            <a:ext cx="704948" cy="36200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953" y="3571831"/>
            <a:ext cx="781159" cy="314369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72" y="2352620"/>
            <a:ext cx="4239217" cy="285790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333642"/>
            <a:ext cx="3680632" cy="228611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474" y="2638410"/>
            <a:ext cx="2238326" cy="250559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159" y="3021499"/>
            <a:ext cx="1200318" cy="485843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163" y="3003718"/>
            <a:ext cx="2076740" cy="49536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438399" y="457200"/>
            <a:ext cx="5587599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Relations can be represented in different ways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37152" y="4135582"/>
            <a:ext cx="39305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-1</a:t>
            </a:r>
          </a:p>
          <a:p>
            <a:endParaRPr lang="en-US" sz="2000" dirty="0"/>
          </a:p>
          <a:p>
            <a:r>
              <a:rPr lang="en-US" sz="2000" dirty="0" smtClean="0"/>
              <a:t>2</a:t>
            </a:r>
          </a:p>
          <a:p>
            <a:endParaRPr lang="en-US" sz="2000" dirty="0"/>
          </a:p>
          <a:p>
            <a:r>
              <a:rPr lang="en-US" sz="2000" dirty="0" smtClean="0"/>
              <a:t>3</a:t>
            </a:r>
          </a:p>
          <a:p>
            <a:endParaRPr lang="en-US" sz="2000" dirty="0"/>
          </a:p>
          <a:p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7315200" y="4114800"/>
            <a:ext cx="31451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</a:p>
          <a:p>
            <a:endParaRPr lang="en-US" sz="2000" dirty="0"/>
          </a:p>
          <a:p>
            <a:r>
              <a:rPr lang="en-US" sz="2000" dirty="0" smtClean="0"/>
              <a:t>1</a:t>
            </a:r>
          </a:p>
          <a:p>
            <a:endParaRPr lang="en-US" sz="2000" dirty="0"/>
          </a:p>
          <a:p>
            <a:r>
              <a:rPr lang="en-US" sz="2000" dirty="0" smtClean="0"/>
              <a:t>2</a:t>
            </a:r>
          </a:p>
          <a:p>
            <a:endParaRPr lang="en-US" sz="2000" dirty="0"/>
          </a:p>
          <a:p>
            <a:r>
              <a:rPr lang="en-US" sz="2000" dirty="0" smtClean="0"/>
              <a:t>5</a:t>
            </a:r>
            <a:endParaRPr lang="en-US" sz="2000" dirty="0"/>
          </a:p>
        </p:txBody>
      </p:sp>
      <p:sp>
        <p:nvSpPr>
          <p:cNvPr id="20" name="Rounded Rectangle 19"/>
          <p:cNvSpPr/>
          <p:nvPr/>
        </p:nvSpPr>
        <p:spPr>
          <a:xfrm>
            <a:off x="5496054" y="4114800"/>
            <a:ext cx="704948" cy="2438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7093953" y="4114800"/>
            <a:ext cx="704948" cy="2438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030208" y="4343400"/>
            <a:ext cx="1284992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030208" y="4343400"/>
            <a:ext cx="1284992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6030208" y="5029201"/>
            <a:ext cx="1284992" cy="45719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043637" y="5565633"/>
            <a:ext cx="1271563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030208" y="6096000"/>
            <a:ext cx="128499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78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8040223" cy="600159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90600"/>
            <a:ext cx="4134427" cy="28579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45" y="1305956"/>
            <a:ext cx="6186055" cy="126962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45" y="3086168"/>
            <a:ext cx="7506748" cy="49536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45" y="3676684"/>
            <a:ext cx="3162742" cy="4953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4419600"/>
            <a:ext cx="82266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This makes sense, because  as a single person growing up can have </a:t>
            </a:r>
            <a:r>
              <a:rPr lang="en-US" sz="3600" b="1" i="1" dirty="0" smtClean="0">
                <a:solidFill>
                  <a:srgbClr val="FF0000"/>
                </a:solidFill>
              </a:rPr>
              <a:t>only one </a:t>
            </a:r>
            <a:r>
              <a:rPr lang="en-US" sz="3600" dirty="0" smtClean="0"/>
              <a:t>height at a </a:t>
            </a:r>
            <a:r>
              <a:rPr lang="en-US" sz="3600" i="1" dirty="0" smtClean="0">
                <a:solidFill>
                  <a:srgbClr val="FF0000"/>
                </a:solidFill>
              </a:rPr>
              <a:t>given point </a:t>
            </a:r>
            <a:r>
              <a:rPr lang="en-US" sz="3600" dirty="0" smtClean="0"/>
              <a:t>in time.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2094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 flipH="1" flipV="1">
            <a:off x="3352800" y="0"/>
            <a:ext cx="0" cy="6629400"/>
          </a:xfrm>
          <a:prstGeom prst="line">
            <a:avLst/>
          </a:prstGeom>
          <a:noFill/>
          <a:ln w="3492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152400" y="838200"/>
            <a:ext cx="8686800" cy="4763"/>
          </a:xfrm>
          <a:prstGeom prst="line">
            <a:avLst/>
          </a:prstGeom>
          <a:noFill/>
          <a:ln w="3492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65100" y="0"/>
            <a:ext cx="16652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3585"/>
                </a:solidFill>
              </a:rPr>
              <a:t>Question 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3585"/>
                </a:solidFill>
              </a:rPr>
              <a:t>Key Words</a:t>
            </a:r>
            <a:endParaRPr lang="en-US" altLang="en-US" sz="2400" b="1">
              <a:solidFill>
                <a:srgbClr val="CC0000"/>
              </a:solidFill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422650" y="239713"/>
            <a:ext cx="419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3585"/>
                </a:solidFill>
              </a:rPr>
              <a:t>Notes or Solutions to Problems</a:t>
            </a:r>
            <a:endParaRPr lang="en-US" altLang="en-US" sz="2400" b="1">
              <a:solidFill>
                <a:srgbClr val="CC0000"/>
              </a:solidFill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52400" y="914400"/>
            <a:ext cx="3146425" cy="214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rgbClr val="003585"/>
                </a:solidFill>
              </a:rPr>
              <a:t>Decide whether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rgbClr val="003585"/>
                </a:solidFill>
              </a:rPr>
              <a:t>the relation is 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rgbClr val="003585"/>
                </a:solidFill>
              </a:rPr>
              <a:t>function.  If it is 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rgbClr val="003585"/>
                </a:solidFill>
              </a:rPr>
              <a:t>function, give the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rgbClr val="003585"/>
                </a:solidFill>
              </a:rPr>
              <a:t>domain and the range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762000" y="3111500"/>
            <a:ext cx="1123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/>
              <a:t>input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905000" y="3111500"/>
            <a:ext cx="1352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/>
              <a:t>output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136650" y="393065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136650" y="44831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362200" y="386715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3</a:t>
            </a:r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>
            <a:off x="1047750" y="3771900"/>
            <a:ext cx="609600" cy="2552700"/>
          </a:xfrm>
          <a:prstGeom prst="bracketPair">
            <a:avLst>
              <a:gd name="adj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2190750" y="3771900"/>
            <a:ext cx="609600" cy="2552700"/>
          </a:xfrm>
          <a:prstGeom prst="bracketPair">
            <a:avLst>
              <a:gd name="adj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V="1">
            <a:off x="1504950" y="4152900"/>
            <a:ext cx="914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1136650" y="502761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3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1136650" y="550386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2362200" y="481171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6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2362200" y="55499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8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76200" y="3111500"/>
            <a:ext cx="5693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dirty="0" smtClean="0"/>
              <a:t>4)</a:t>
            </a:r>
            <a:endParaRPr lang="en-US" altLang="en-US" sz="3600" dirty="0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V="1">
            <a:off x="1504950" y="4178300"/>
            <a:ext cx="1009650" cy="457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V="1">
            <a:off x="1447800" y="5105400"/>
            <a:ext cx="971550" cy="2159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V="1">
            <a:off x="1447800" y="5245100"/>
            <a:ext cx="914400" cy="533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1447800" y="5930900"/>
            <a:ext cx="971550" cy="1143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3810000" y="3305175"/>
            <a:ext cx="2532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3585"/>
                </a:solidFill>
              </a:rPr>
              <a:t>Not a function</a:t>
            </a: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3810000" y="3763963"/>
            <a:ext cx="46688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3585"/>
                </a:solidFill>
              </a:rPr>
              <a:t>because the input </a:t>
            </a:r>
            <a:r>
              <a:rPr lang="en-US" altLang="en-US">
                <a:solidFill>
                  <a:srgbClr val="CC0000"/>
                </a:solidFill>
              </a:rPr>
              <a:t>4 </a:t>
            </a:r>
            <a:r>
              <a:rPr lang="en-US" altLang="en-US">
                <a:solidFill>
                  <a:srgbClr val="003585"/>
                </a:solidFill>
              </a:rPr>
              <a:t>has </a:t>
            </a:r>
            <a:r>
              <a:rPr lang="en-US" altLang="en-US">
                <a:solidFill>
                  <a:srgbClr val="CC0000"/>
                </a:solidFill>
              </a:rPr>
              <a:t>two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3585"/>
                </a:solidFill>
              </a:rPr>
              <a:t>different outputs.</a:t>
            </a:r>
          </a:p>
        </p:txBody>
      </p:sp>
    </p:spTree>
    <p:extLst>
      <p:ext uri="{BB962C8B-B14F-4D97-AF65-F5344CB8AC3E}">
        <p14:creationId xmlns:p14="http://schemas.microsoft.com/office/powerpoint/2010/main" val="239430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4" grpId="0"/>
      <p:bldP spid="358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 flipH="1" flipV="1">
            <a:off x="3352800" y="0"/>
            <a:ext cx="0" cy="6629400"/>
          </a:xfrm>
          <a:prstGeom prst="line">
            <a:avLst/>
          </a:prstGeom>
          <a:noFill/>
          <a:ln w="3492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152400" y="838200"/>
            <a:ext cx="8686800" cy="4763"/>
          </a:xfrm>
          <a:prstGeom prst="line">
            <a:avLst/>
          </a:prstGeom>
          <a:noFill/>
          <a:ln w="3492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65100" y="0"/>
            <a:ext cx="16652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3585"/>
                </a:solidFill>
              </a:rPr>
              <a:t>Question 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3585"/>
                </a:solidFill>
              </a:rPr>
              <a:t>Key Words</a:t>
            </a:r>
            <a:endParaRPr lang="en-US" altLang="en-US" sz="2400" b="1">
              <a:solidFill>
                <a:srgbClr val="CC0000"/>
              </a:solidFill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422650" y="239713"/>
            <a:ext cx="419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3585"/>
                </a:solidFill>
              </a:rPr>
              <a:t>Notes or Solutions to Problems</a:t>
            </a:r>
            <a:endParaRPr lang="en-US" altLang="en-US" sz="2400" b="1">
              <a:solidFill>
                <a:srgbClr val="CC0000"/>
              </a:solidFill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52400" y="914400"/>
            <a:ext cx="3146425" cy="214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rgbClr val="003585"/>
                </a:solidFill>
              </a:rPr>
              <a:t>Decide whether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rgbClr val="003585"/>
                </a:solidFill>
              </a:rPr>
              <a:t>the relation is 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rgbClr val="003585"/>
                </a:solidFill>
              </a:rPr>
              <a:t>function.  If it is 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rgbClr val="003585"/>
                </a:solidFill>
              </a:rPr>
              <a:t>function, give the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rgbClr val="003585"/>
                </a:solidFill>
              </a:rPr>
              <a:t>domain and the range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76200" y="3111500"/>
            <a:ext cx="5693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dirty="0" smtClean="0"/>
              <a:t>5)</a:t>
            </a:r>
            <a:endParaRPr lang="en-US" altLang="en-US" sz="3600" dirty="0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3810000" y="3305175"/>
            <a:ext cx="1628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3585"/>
                </a:solidFill>
              </a:rPr>
              <a:t>Function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3810000" y="3916363"/>
            <a:ext cx="1606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3585"/>
                </a:solidFill>
              </a:rPr>
              <a:t>Domain: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628650" y="3124200"/>
            <a:ext cx="1123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/>
              <a:t>input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771650" y="3111500"/>
            <a:ext cx="1352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/>
              <a:t>output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003300" y="385445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003300" y="44069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2228850" y="379095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914400" y="3695700"/>
            <a:ext cx="609600" cy="2552700"/>
          </a:xfrm>
          <a:prstGeom prst="bracketPair">
            <a:avLst>
              <a:gd name="adj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24" name="AutoShape 16"/>
          <p:cNvSpPr>
            <a:spLocks noChangeArrowheads="1"/>
          </p:cNvSpPr>
          <p:nvPr/>
        </p:nvSpPr>
        <p:spPr bwMode="auto">
          <a:xfrm>
            <a:off x="2057400" y="3695700"/>
            <a:ext cx="609600" cy="2552700"/>
          </a:xfrm>
          <a:prstGeom prst="bracketPair">
            <a:avLst>
              <a:gd name="adj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V="1">
            <a:off x="1371600" y="4076700"/>
            <a:ext cx="914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1003300" y="495141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3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1003300" y="542766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2228850" y="473551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5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2228850" y="54737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9</a:t>
            </a:r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1371600" y="4559300"/>
            <a:ext cx="990600" cy="381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1314450" y="5245100"/>
            <a:ext cx="971550" cy="457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1295400" y="5778500"/>
            <a:ext cx="914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5556250" y="3916363"/>
            <a:ext cx="1606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3585"/>
                </a:solidFill>
              </a:rPr>
              <a:t>1, 2, 3, 4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3810000" y="4449763"/>
            <a:ext cx="13366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3585"/>
                </a:solidFill>
              </a:rPr>
              <a:t>Range:</a:t>
            </a: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5556250" y="4449763"/>
            <a:ext cx="1200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3585"/>
                </a:solidFill>
              </a:rPr>
              <a:t>1, 5, 9</a:t>
            </a:r>
          </a:p>
        </p:txBody>
      </p:sp>
    </p:spTree>
    <p:extLst>
      <p:ext uri="{BB962C8B-B14F-4D97-AF65-F5344CB8AC3E}">
        <p14:creationId xmlns:p14="http://schemas.microsoft.com/office/powerpoint/2010/main" val="127094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2" grpId="0"/>
      <p:bldP spid="36873" grpId="0"/>
      <p:bldP spid="36889" grpId="0"/>
      <p:bldP spid="36890" grpId="0"/>
      <p:bldP spid="3689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475</Words>
  <Application>Microsoft Office PowerPoint</Application>
  <PresentationFormat>On-screen Show (4:3)</PresentationFormat>
  <Paragraphs>224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Arvid Lumanauw</cp:lastModifiedBy>
  <cp:revision>33</cp:revision>
  <dcterms:created xsi:type="dcterms:W3CDTF">2013-02-23T17:54:30Z</dcterms:created>
  <dcterms:modified xsi:type="dcterms:W3CDTF">2013-12-10T03:07:21Z</dcterms:modified>
</cp:coreProperties>
</file>