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svm" ContentType="image/unknown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4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DD278E-656D-48BE-8EAB-55FAD68E6684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04C0C-0AB6-4AF4-8899-AEDA3836E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7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0413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40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0413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40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0413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40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0413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40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9B2C-F9EA-4120-AB9E-CEE952B82DC5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48C4-80BB-4F5D-9033-A3044B369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12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9B2C-F9EA-4120-AB9E-CEE952B82DC5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48C4-80BB-4F5D-9033-A3044B369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486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9B2C-F9EA-4120-AB9E-CEE952B82DC5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48C4-80BB-4F5D-9033-A3044B369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08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9B2C-F9EA-4120-AB9E-CEE952B82DC5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48C4-80BB-4F5D-9033-A3044B369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21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9B2C-F9EA-4120-AB9E-CEE952B82DC5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48C4-80BB-4F5D-9033-A3044B369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2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9B2C-F9EA-4120-AB9E-CEE952B82DC5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48C4-80BB-4F5D-9033-A3044B369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344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9B2C-F9EA-4120-AB9E-CEE952B82DC5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48C4-80BB-4F5D-9033-A3044B369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33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9B2C-F9EA-4120-AB9E-CEE952B82DC5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48C4-80BB-4F5D-9033-A3044B369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107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9B2C-F9EA-4120-AB9E-CEE952B82DC5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48C4-80BB-4F5D-9033-A3044B369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68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9B2C-F9EA-4120-AB9E-CEE952B82DC5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48C4-80BB-4F5D-9033-A3044B369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13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9B2C-F9EA-4120-AB9E-CEE952B82DC5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48C4-80BB-4F5D-9033-A3044B369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18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99B2C-F9EA-4120-AB9E-CEE952B82DC5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348C4-80BB-4F5D-9033-A3044B369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7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hotmath.com/util/hm_flash_movie_full.html?movie=/learning_activities/interactivities/function_machine.swf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3.svm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3.svm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tmp"/><Relationship Id="rId4" Type="http://schemas.openxmlformats.org/officeDocument/2006/relationships/image" Target="../media/image6.tm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8.2 Graphing Linear equations using tables</a:t>
            </a:r>
            <a:endParaRPr lang="en-US" b="1" u="sng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Wednesday. Dec 11,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97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3516302" y="1327242"/>
            <a:ext cx="414720" cy="41476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D32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hangingPunct="0"/>
            <a:endParaRPr lang="en-US" sz="16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4478976" y="1327242"/>
            <a:ext cx="331776" cy="33181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FE7E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hangingPunct="0"/>
            <a:endParaRPr lang="en-US" sz="16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923" y="6568613"/>
            <a:ext cx="1513703" cy="215102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 sz="900">
                <a:latin typeface="Arial" pitchFamily="34"/>
                <a:ea typeface="Arial" pitchFamily="34"/>
                <a:cs typeface="Arial" pitchFamily="34"/>
              </a:rPr>
              <a:t>©</a:t>
            </a:r>
            <a:r>
              <a:rPr lang="en-US" sz="900">
                <a:latin typeface="Arial" pitchFamily="18"/>
                <a:ea typeface="Arial" pitchFamily="34"/>
                <a:cs typeface="Arial" pitchFamily="34"/>
              </a:rPr>
              <a:t> Eugene Ruben Ramirez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1480" y="3152491"/>
            <a:ext cx="5748994" cy="1955473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 b="1" i="1" u="sng" dirty="0">
                <a:latin typeface="Arial" pitchFamily="18"/>
                <a:ea typeface="Microsoft YaHei" pitchFamily="2"/>
                <a:cs typeface="Mangal" pitchFamily="2"/>
              </a:rPr>
              <a:t>Independent Variable:</a:t>
            </a:r>
          </a:p>
          <a:p>
            <a:pPr hangingPunct="0"/>
            <a:r>
              <a:rPr lang="en-US" dirty="0">
                <a:latin typeface="Arial" pitchFamily="18"/>
                <a:ea typeface="Microsoft YaHei" pitchFamily="2"/>
                <a:cs typeface="Mangal" pitchFamily="2"/>
              </a:rPr>
              <a:t>	 </a:t>
            </a:r>
            <a:r>
              <a:rPr lang="en-US" dirty="0"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en-US" dirty="0">
                <a:latin typeface="Arial" pitchFamily="18"/>
                <a:ea typeface="Microsoft YaHei" pitchFamily="2"/>
                <a:cs typeface="Mangal" pitchFamily="2"/>
              </a:rPr>
              <a:t>the </a:t>
            </a:r>
            <a:r>
              <a:rPr lang="en-US" dirty="0">
                <a:latin typeface="Arial" pitchFamily="18"/>
                <a:ea typeface="Microsoft YaHei" pitchFamily="2"/>
                <a:cs typeface="Mangal" pitchFamily="2"/>
              </a:rPr>
              <a:t>input (x</a:t>
            </a:r>
            <a:r>
              <a:rPr lang="en-US" dirty="0">
                <a:latin typeface="Arial" pitchFamily="18"/>
                <a:ea typeface="Microsoft YaHei" pitchFamily="2"/>
                <a:cs typeface="Mangal" pitchFamily="2"/>
              </a:rPr>
              <a:t>) in an equation in two variables</a:t>
            </a:r>
          </a:p>
          <a:p>
            <a:pPr hangingPunct="0"/>
            <a:endParaRPr lang="en-US" dirty="0">
              <a:latin typeface="Arial" pitchFamily="18"/>
              <a:ea typeface="Microsoft YaHei" pitchFamily="2"/>
              <a:cs typeface="Mangal" pitchFamily="2"/>
            </a:endParaRPr>
          </a:p>
          <a:p>
            <a:pPr hangingPunct="0"/>
            <a:endParaRPr lang="en-US" dirty="0">
              <a:latin typeface="Arial" pitchFamily="18"/>
              <a:ea typeface="Microsoft YaHei" pitchFamily="2"/>
              <a:cs typeface="Mangal" pitchFamily="2"/>
            </a:endParaRPr>
          </a:p>
          <a:p>
            <a:pPr hangingPunct="0"/>
            <a:endParaRPr lang="en-US" dirty="0">
              <a:latin typeface="Arial" pitchFamily="18"/>
              <a:ea typeface="Microsoft YaHei" pitchFamily="2"/>
              <a:cs typeface="Mangal" pitchFamily="2"/>
            </a:endParaRPr>
          </a:p>
          <a:p>
            <a:pPr hangingPunct="0"/>
            <a:r>
              <a:rPr lang="en-US" b="1" i="1" u="sng" dirty="0">
                <a:latin typeface="Arial" pitchFamily="18"/>
                <a:ea typeface="Microsoft YaHei" pitchFamily="2"/>
                <a:cs typeface="Mangal" pitchFamily="2"/>
              </a:rPr>
              <a:t>Dependent Variable</a:t>
            </a:r>
            <a:r>
              <a:rPr lang="en-US" b="1" dirty="0">
                <a:latin typeface="Arial" pitchFamily="18"/>
                <a:ea typeface="Microsoft YaHei" pitchFamily="2"/>
                <a:cs typeface="Mangal" pitchFamily="2"/>
              </a:rPr>
              <a:t>:</a:t>
            </a:r>
          </a:p>
          <a:p>
            <a:pPr hangingPunct="0"/>
            <a:r>
              <a:rPr lang="en-US" dirty="0">
                <a:latin typeface="Arial" pitchFamily="18"/>
                <a:ea typeface="Microsoft YaHei" pitchFamily="2"/>
                <a:cs typeface="Mangal" pitchFamily="2"/>
              </a:rPr>
              <a:t>	</a:t>
            </a:r>
            <a:r>
              <a:rPr lang="en-US" dirty="0"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en-US" dirty="0">
                <a:latin typeface="Arial" pitchFamily="18"/>
                <a:ea typeface="Microsoft YaHei" pitchFamily="2"/>
                <a:cs typeface="Mangal" pitchFamily="2"/>
              </a:rPr>
              <a:t>the </a:t>
            </a:r>
            <a:r>
              <a:rPr lang="en-US" dirty="0">
                <a:latin typeface="Arial" pitchFamily="18"/>
                <a:ea typeface="Microsoft YaHei" pitchFamily="2"/>
                <a:cs typeface="Mangal" pitchFamily="2"/>
              </a:rPr>
              <a:t>output (y</a:t>
            </a:r>
            <a:r>
              <a:rPr lang="en-US" dirty="0">
                <a:latin typeface="Arial" pitchFamily="18"/>
                <a:ea typeface="Microsoft YaHei" pitchFamily="2"/>
                <a:cs typeface="Mangal" pitchFamily="2"/>
              </a:rPr>
              <a:t>) in an equation in two variables.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40417" y="165905"/>
            <a:ext cx="2243007" cy="609056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algn="ctr" hangingPunct="0"/>
            <a:r>
              <a:rPr lang="en-US" sz="3600" b="1" u="sng" dirty="0">
                <a:latin typeface="Baskerville Old Face" panose="02020602080505020303" pitchFamily="18" charset="0"/>
                <a:ea typeface="Microsoft YaHei" pitchFamily="2"/>
                <a:cs typeface="Mangal" pitchFamily="2"/>
              </a:rPr>
              <a:t>Vocabulary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>
                <a:spLocks noResize="1"/>
              </p:cNvSpPr>
              <p:nvPr/>
            </p:nvSpPr>
            <p:spPr>
              <a:xfrm>
                <a:off x="3424869" y="1202813"/>
                <a:ext cx="2038659" cy="53919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81639" tIns="40820" rIns="81639" bIns="40820" anchorCtr="0" compatLnSpc="0"/>
              <a:lstStyle/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300" i="1">
                          <a:latin typeface="Cambria Math"/>
                        </a:rPr>
                        <m:t>𝑦</m:t>
                      </m:r>
                      <m:r>
                        <a:rPr lang="en-US" sz="3300">
                          <a:latin typeface="Cambria Math"/>
                        </a:rPr>
                        <m:t>=3</m:t>
                      </m:r>
                      <m:r>
                        <m:rPr>
                          <m:sty m:val="p"/>
                        </m:rPr>
                        <a:rPr lang="en-US" sz="3300">
                          <a:latin typeface="Cambria Math"/>
                        </a:rPr>
                        <m:t>x</m:t>
                      </m:r>
                      <m:r>
                        <a:rPr lang="en-US" sz="3300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US" sz="3300" dirty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5680" y="1325879"/>
                <a:ext cx="2247480" cy="59436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63551" y="746574"/>
            <a:ext cx="6926467" cy="347895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>
                <a:latin typeface="Arial" pitchFamily="18"/>
                <a:ea typeface="Microsoft YaHei" pitchFamily="2"/>
                <a:cs typeface="Mangal" pitchFamily="2"/>
              </a:rPr>
              <a:t>For the following definitions, we will refer to the following equation: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98067" y="2272382"/>
            <a:ext cx="780426" cy="318399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 sz="1600">
                <a:latin typeface="Arial" pitchFamily="18"/>
                <a:ea typeface="Microsoft YaHei" pitchFamily="2"/>
                <a:cs typeface="Mangal" pitchFamily="2"/>
              </a:rPr>
              <a:t>INPUT</a:t>
            </a:r>
          </a:p>
        </p:txBody>
      </p:sp>
      <p:sp>
        <p:nvSpPr>
          <p:cNvPr id="10" name="Freeform 9"/>
          <p:cNvSpPr/>
          <p:nvPr/>
        </p:nvSpPr>
        <p:spPr>
          <a:xfrm>
            <a:off x="4644863" y="1659054"/>
            <a:ext cx="0" cy="613001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h="1878" fill="none">
                <a:moveTo>
                  <a:pt x="0" y="1878"/>
                </a:move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9" tIns="40820" rIns="81639" bIns="40820" anchor="ctr" anchorCtr="0" compatLnSpc="0"/>
          <a:lstStyle/>
          <a:p>
            <a:pPr hangingPunct="0"/>
            <a:endParaRPr lang="en-US" sz="16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05376" y="2239723"/>
            <a:ext cx="1008373" cy="318399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 sz="1600">
                <a:latin typeface="Arial" pitchFamily="18"/>
                <a:ea typeface="Microsoft YaHei" pitchFamily="2"/>
                <a:cs typeface="Mangal" pitchFamily="2"/>
              </a:rPr>
              <a:t>OUTPUT</a:t>
            </a:r>
          </a:p>
        </p:txBody>
      </p:sp>
      <p:sp>
        <p:nvSpPr>
          <p:cNvPr id="12" name="Freeform 11"/>
          <p:cNvSpPr/>
          <p:nvPr/>
        </p:nvSpPr>
        <p:spPr>
          <a:xfrm>
            <a:off x="3151872" y="1742006"/>
            <a:ext cx="364105" cy="49739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116" h="1524" fill="none">
                <a:moveTo>
                  <a:pt x="0" y="1524"/>
                </a:moveTo>
                <a:lnTo>
                  <a:pt x="1116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9" tIns="40820" rIns="81639" bIns="40820" anchor="ctr" anchorCtr="0" compatLnSpc="0"/>
          <a:lstStyle/>
          <a:p>
            <a:pPr hangingPunct="0"/>
            <a:endParaRPr lang="en-US" sz="16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126784" y="1202813"/>
            <a:ext cx="1336744" cy="6259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5463528" y="1742006"/>
            <a:ext cx="926946" cy="6895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390474" y="2239723"/>
            <a:ext cx="22467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The “</a:t>
            </a:r>
            <a:r>
              <a:rPr lang="en-US" b="1" dirty="0" smtClean="0">
                <a:solidFill>
                  <a:srgbClr val="C00000"/>
                </a:solidFill>
              </a:rPr>
              <a:t>RULE</a:t>
            </a:r>
            <a:r>
              <a:rPr lang="en-US" b="1" dirty="0" smtClean="0"/>
              <a:t>” of the</a:t>
            </a:r>
          </a:p>
          <a:p>
            <a:r>
              <a:rPr lang="en-US" b="1" dirty="0" smtClean="0"/>
              <a:t>Function</a:t>
            </a:r>
          </a:p>
          <a:p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more than </a:t>
            </a:r>
          </a:p>
          <a:p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 times the input</a:t>
            </a:r>
          </a:p>
        </p:txBody>
      </p:sp>
    </p:spTree>
    <p:extLst>
      <p:ext uri="{BB962C8B-B14F-4D97-AF65-F5344CB8AC3E}">
        <p14:creationId xmlns:p14="http://schemas.microsoft.com/office/powerpoint/2010/main" val="2512513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 build="p"/>
      <p:bldP spid="11" grpId="0" build="p"/>
      <p:bldP spid="13" grpId="0" animBg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609600"/>
            <a:ext cx="83359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Function Machine – Input  Output table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52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80608" y="607122"/>
            <a:ext cx="7879680" cy="596672"/>
          </a:xfrm>
        </p:spPr>
        <p:txBody>
          <a:bodyPr>
            <a:no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sz="2400" b="1" dirty="0"/>
              <a:t>Graphing Linear Equations</a:t>
            </a:r>
            <a:br>
              <a:rPr lang="en-US" sz="2400" b="1" dirty="0"/>
            </a:br>
            <a:r>
              <a:rPr lang="en-US" sz="2400" b="1" dirty="0"/>
              <a:t>By Plotting Points</a:t>
            </a:r>
          </a:p>
        </p:txBody>
      </p:sp>
      <p:sp>
        <p:nvSpPr>
          <p:cNvPr id="3" name="Freeform 2"/>
          <p:cNvSpPr/>
          <p:nvPr/>
        </p:nvSpPr>
        <p:spPr>
          <a:xfrm>
            <a:off x="3533937" y="1502945"/>
            <a:ext cx="1920121" cy="33181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FE7E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algn="ctr" hangingPunct="0"/>
            <a:r>
              <a:rPr lang="en-US" sz="1300">
                <a:latin typeface="Arial" pitchFamily="18"/>
                <a:ea typeface="Microsoft YaHei" pitchFamily="2"/>
                <a:cs typeface="Mangal" pitchFamily="2"/>
              </a:rPr>
              <a:t>Solve Equation For y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533937" y="1852393"/>
            <a:ext cx="1920121" cy="658396"/>
            <a:chOff x="3895920" y="2041920"/>
            <a:chExt cx="2116800" cy="725760"/>
          </a:xfrm>
        </p:grpSpPr>
        <p:sp>
          <p:nvSpPr>
            <p:cNvPr id="5" name="Freeform 4"/>
            <p:cNvSpPr/>
            <p:nvPr/>
          </p:nvSpPr>
          <p:spPr>
            <a:xfrm>
              <a:off x="3895920" y="2359080"/>
              <a:ext cx="2116800" cy="4086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/>
              <a:r>
                <a:rPr lang="en-US" sz="1300"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Create T table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>
              <a:off x="4952880" y="2041920"/>
              <a:ext cx="1440" cy="326520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</p:grpSp>
      <p:sp>
        <p:nvSpPr>
          <p:cNvPr id="7" name="TextBox 6"/>
          <p:cNvSpPr txBox="1"/>
          <p:nvPr/>
        </p:nvSpPr>
        <p:spPr>
          <a:xfrm>
            <a:off x="67923" y="6568613"/>
            <a:ext cx="1513703" cy="215102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 sz="900">
                <a:latin typeface="Arial" pitchFamily="34"/>
                <a:ea typeface="Arial" pitchFamily="34"/>
                <a:cs typeface="Arial" pitchFamily="34"/>
              </a:rPr>
              <a:t>©</a:t>
            </a:r>
            <a:r>
              <a:rPr lang="en-US" sz="900">
                <a:latin typeface="Arial" pitchFamily="18"/>
                <a:ea typeface="Arial" pitchFamily="34"/>
                <a:cs typeface="Arial" pitchFamily="34"/>
              </a:rPr>
              <a:t> Eugene Ruben Ramirez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533937" y="2518627"/>
            <a:ext cx="1920121" cy="696278"/>
            <a:chOff x="3895920" y="2776320"/>
            <a:chExt cx="2116800" cy="767518"/>
          </a:xfrm>
        </p:grpSpPr>
        <p:sp>
          <p:nvSpPr>
            <p:cNvPr id="9" name="Freeform 8"/>
            <p:cNvSpPr/>
            <p:nvPr/>
          </p:nvSpPr>
          <p:spPr>
            <a:xfrm>
              <a:off x="3895920" y="3103559"/>
              <a:ext cx="2116800" cy="4402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/>
              <a:r>
                <a:rPr lang="en-US" sz="1300" dirty="0">
                  <a:latin typeface="Arial" pitchFamily="18"/>
                  <a:ea typeface="Microsoft YaHei" pitchFamily="2"/>
                  <a:cs typeface="Mangal" pitchFamily="2"/>
                </a:rPr>
                <a:t>Select </a:t>
              </a:r>
              <a:r>
                <a:rPr lang="en-US" sz="1300" dirty="0">
                  <a:latin typeface="Arial" pitchFamily="18"/>
                  <a:ea typeface="Microsoft YaHei" pitchFamily="2"/>
                  <a:cs typeface="Mangal" pitchFamily="2"/>
                </a:rPr>
                <a:t>3-4 </a:t>
              </a:r>
              <a:r>
                <a:rPr lang="en-US" sz="1300" dirty="0">
                  <a:latin typeface="Arial" pitchFamily="18"/>
                  <a:ea typeface="Microsoft YaHei" pitchFamily="2"/>
                  <a:cs typeface="Mangal" pitchFamily="2"/>
                </a:rPr>
                <a:t>Inputs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4954320" y="2776320"/>
              <a:ext cx="6120" cy="341640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</p:grpSp>
      <p:grpSp>
        <p:nvGrpSpPr>
          <p:cNvPr id="11" name="Group 10"/>
          <p:cNvGrpSpPr/>
          <p:nvPr/>
        </p:nvGrpSpPr>
        <p:grpSpPr>
          <a:xfrm>
            <a:off x="3533937" y="3235156"/>
            <a:ext cx="1920121" cy="665581"/>
            <a:chOff x="3895920" y="3566160"/>
            <a:chExt cx="2116800" cy="733680"/>
          </a:xfrm>
        </p:grpSpPr>
        <p:sp>
          <p:nvSpPr>
            <p:cNvPr id="12" name="Freeform 11"/>
            <p:cNvSpPr/>
            <p:nvPr/>
          </p:nvSpPr>
          <p:spPr>
            <a:xfrm>
              <a:off x="3895920" y="3888720"/>
              <a:ext cx="2116800" cy="4111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/>
              <a:r>
                <a:rPr lang="en-US" sz="1300">
                  <a:latin typeface="Arial" pitchFamily="18"/>
                  <a:ea typeface="Microsoft YaHei" pitchFamily="2"/>
                  <a:cs typeface="Mangal" pitchFamily="2"/>
                </a:rPr>
                <a:t>Find Their Outputs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4950000" y="3566160"/>
              <a:ext cx="4320" cy="322560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</p:grpSp>
      <p:grpSp>
        <p:nvGrpSpPr>
          <p:cNvPr id="14" name="Group 13"/>
          <p:cNvGrpSpPr/>
          <p:nvPr/>
        </p:nvGrpSpPr>
        <p:grpSpPr>
          <a:xfrm>
            <a:off x="3533937" y="3886367"/>
            <a:ext cx="1920121" cy="634882"/>
            <a:chOff x="3895920" y="4284000"/>
            <a:chExt cx="2116800" cy="699840"/>
          </a:xfrm>
        </p:grpSpPr>
        <p:sp>
          <p:nvSpPr>
            <p:cNvPr id="15" name="Freeform 14"/>
            <p:cNvSpPr/>
            <p:nvPr/>
          </p:nvSpPr>
          <p:spPr>
            <a:xfrm>
              <a:off x="3895920" y="4595400"/>
              <a:ext cx="2116800" cy="3884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/>
              <a:r>
                <a:rPr lang="en-US" sz="1300">
                  <a:latin typeface="Arial" pitchFamily="18"/>
                  <a:ea typeface="Microsoft YaHei" pitchFamily="2"/>
                  <a:cs typeface="Mangal" pitchFamily="2"/>
                </a:rPr>
                <a:t>Plot Each Ordered Pair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H="1">
              <a:off x="4954320" y="4284000"/>
              <a:ext cx="3240" cy="311400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</p:grpSp>
      <p:grpSp>
        <p:nvGrpSpPr>
          <p:cNvPr id="17" name="Group 16"/>
          <p:cNvGrpSpPr/>
          <p:nvPr/>
        </p:nvGrpSpPr>
        <p:grpSpPr>
          <a:xfrm>
            <a:off x="3533937" y="4530394"/>
            <a:ext cx="1920121" cy="872636"/>
            <a:chOff x="3895920" y="4993920"/>
            <a:chExt cx="2116800" cy="961920"/>
          </a:xfrm>
        </p:grpSpPr>
        <p:sp>
          <p:nvSpPr>
            <p:cNvPr id="18" name="Freeform 17"/>
            <p:cNvSpPr/>
            <p:nvPr/>
          </p:nvSpPr>
          <p:spPr>
            <a:xfrm>
              <a:off x="3895920" y="5407200"/>
              <a:ext cx="2116800" cy="5486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/>
              <a:r>
                <a:rPr lang="en-US" sz="1300">
                  <a:latin typeface="Arial" pitchFamily="18"/>
                  <a:ea typeface="Microsoft YaHei" pitchFamily="2"/>
                  <a:cs typeface="Mangal" pitchFamily="2"/>
                </a:rPr>
                <a:t>Draw A Line</a:t>
              </a:r>
            </a:p>
            <a:p>
              <a:pPr algn="ctr" hangingPunct="0"/>
              <a:r>
                <a:rPr lang="en-US" sz="1300">
                  <a:latin typeface="Arial" pitchFamily="18"/>
                  <a:ea typeface="Microsoft YaHei" pitchFamily="2"/>
                  <a:cs typeface="Mangal" pitchFamily="2"/>
                </a:rPr>
                <a:t>Through The Points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H="1">
              <a:off x="4954320" y="4993920"/>
              <a:ext cx="3240" cy="413280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</p:grpSp>
      <p:grpSp>
        <p:nvGrpSpPr>
          <p:cNvPr id="20" name="Group 19"/>
          <p:cNvGrpSpPr/>
          <p:nvPr/>
        </p:nvGrpSpPr>
        <p:grpSpPr>
          <a:xfrm>
            <a:off x="3533937" y="5399764"/>
            <a:ext cx="1920121" cy="656437"/>
            <a:chOff x="3895920" y="5952240"/>
            <a:chExt cx="2116800" cy="723600"/>
          </a:xfrm>
        </p:grpSpPr>
        <p:sp>
          <p:nvSpPr>
            <p:cNvPr id="21" name="Freeform 20"/>
            <p:cNvSpPr/>
            <p:nvPr/>
          </p:nvSpPr>
          <p:spPr>
            <a:xfrm>
              <a:off x="3895920" y="6263280"/>
              <a:ext cx="2116800" cy="412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/>
              <a:r>
                <a:rPr lang="en-US" sz="1300">
                  <a:latin typeface="Arial" pitchFamily="18"/>
                  <a:ea typeface="Microsoft YaHei" pitchFamily="2"/>
                  <a:cs typeface="Mangal" pitchFamily="2"/>
                </a:rPr>
                <a:t>Add Arrows At End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4954320" y="5952240"/>
              <a:ext cx="3240" cy="311040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</p:grpSp>
    </p:spTree>
    <p:extLst>
      <p:ext uri="{BB962C8B-B14F-4D97-AF65-F5344CB8AC3E}">
        <p14:creationId xmlns:p14="http://schemas.microsoft.com/office/powerpoint/2010/main" val="1377649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2073600" y="2991523"/>
            <a:ext cx="1560216" cy="273188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826" h="8636" fill="none">
                <a:moveTo>
                  <a:pt x="4826" y="0"/>
                </a:moveTo>
                <a:lnTo>
                  <a:pt x="0" y="8636"/>
                </a:lnTo>
              </a:path>
            </a:pathLst>
          </a:custGeom>
          <a:noFill/>
          <a:ln w="36720">
            <a:solidFill>
              <a:srgbClr val="579D1C"/>
            </a:solidFill>
            <a:prstDash val="solid"/>
            <a:headEnd type="arrow"/>
            <a:tailEnd type="arrow"/>
          </a:ln>
        </p:spPr>
        <p:txBody>
          <a:bodyPr vert="horz" wrap="none" lIns="97967" tIns="57147" rIns="97967" bIns="57147" anchor="ctr" anchorCtr="0" compatLnSpc="0"/>
          <a:lstStyle/>
          <a:p>
            <a:pPr hangingPunct="0"/>
            <a:endParaRPr lang="en-US" sz="16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2156543" y="3069250"/>
            <a:ext cx="1422783" cy="251438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358" h="7700" fill="none">
                <a:moveTo>
                  <a:pt x="4358" y="0"/>
                </a:moveTo>
                <a:lnTo>
                  <a:pt x="0" y="7700"/>
                </a:lnTo>
              </a:path>
            </a:pathLst>
          </a:custGeom>
          <a:noFill/>
          <a:ln w="36720">
            <a:solidFill>
              <a:srgbClr val="579D1C"/>
            </a:solidFill>
            <a:prstDash val="solid"/>
          </a:ln>
        </p:spPr>
        <p:txBody>
          <a:bodyPr vert="horz" wrap="none" lIns="97967" tIns="57147" rIns="97967" bIns="57147" anchor="ctr" anchorCtr="0" compatLnSpc="0"/>
          <a:lstStyle/>
          <a:p>
            <a:pPr hangingPunct="0"/>
            <a:endParaRPr lang="en-US" sz="1600">
              <a:latin typeface="Arial" pitchFamily="18"/>
              <a:ea typeface="Microsoft YaHei" pitchFamily="2"/>
              <a:cs typeface="Mangal" pitchFamily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>
                <a:spLocks noResize="1"/>
              </p:cNvSpPr>
              <p:nvPr/>
            </p:nvSpPr>
            <p:spPr>
              <a:xfrm>
                <a:off x="2956059" y="175275"/>
                <a:ext cx="1355514" cy="3566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81639" tIns="40820" rIns="81639" bIns="40820" anchorCtr="0" compatLnSpc="0"/>
              <a:lstStyle/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b="1" i="1">
                          <a:latin typeface="Cambria Math"/>
                        </a:rPr>
                        <m:t>𝒚</m:t>
                      </m:r>
                      <m:r>
                        <a:rPr lang="en-US" sz="2500" b="1">
                          <a:latin typeface="Cambria Math"/>
                        </a:rPr>
                        <m:t>=</m:t>
                      </m:r>
                      <m:r>
                        <a:rPr lang="en-US" sz="2500" b="1">
                          <a:latin typeface="Cambria Math"/>
                        </a:rPr>
                        <m:t>𝟐𝐱</m:t>
                      </m:r>
                      <m:r>
                        <a:rPr lang="en-US" sz="2500" b="1">
                          <a:latin typeface="Cambria Math"/>
                        </a:rPr>
                        <m:t>+</m:t>
                      </m:r>
                      <m:r>
                        <a:rPr lang="en-US" sz="2500" b="1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2500" b="1" dirty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8850" y="193208"/>
                <a:ext cx="1494360" cy="393120"/>
              </a:xfrm>
              <a:prstGeom prst="rect">
                <a:avLst/>
              </a:prstGeom>
              <a:blipFill rotWithShape="1">
                <a:blip r:embed="rId3"/>
                <a:stretch>
                  <a:fillRect r="-19184" b="-1718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40116" y="196605"/>
            <a:ext cx="2143093" cy="350019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 b="1" dirty="0">
                <a:latin typeface="Arial" pitchFamily="18"/>
                <a:ea typeface="Microsoft YaHei" pitchFamily="2"/>
                <a:cs typeface="Mangal" pitchFamily="2"/>
              </a:rPr>
              <a:t>Example 1: Graph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923" y="6568613"/>
            <a:ext cx="1513703" cy="215102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 sz="900">
                <a:latin typeface="Arial" pitchFamily="34"/>
                <a:ea typeface="Arial" pitchFamily="34"/>
                <a:cs typeface="Arial" pitchFamily="34"/>
              </a:rPr>
              <a:t>©</a:t>
            </a:r>
            <a:r>
              <a:rPr lang="en-US" sz="900">
                <a:latin typeface="Arial" pitchFamily="18"/>
                <a:ea typeface="Arial" pitchFamily="34"/>
                <a:cs typeface="Arial" pitchFamily="34"/>
              </a:rPr>
              <a:t> Eugene Ruben Ramirez</a:t>
            </a:r>
          </a:p>
        </p:txBody>
      </p:sp>
      <p:sp>
        <p:nvSpPr>
          <p:cNvPr id="7" name="Freeform 6"/>
          <p:cNvSpPr/>
          <p:nvPr/>
        </p:nvSpPr>
        <p:spPr>
          <a:xfrm>
            <a:off x="6472897" y="784457"/>
            <a:ext cx="1920121" cy="33181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FE7E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algn="ctr" hangingPunct="0"/>
            <a:r>
              <a:rPr lang="en-US" sz="1300">
                <a:latin typeface="Arial" pitchFamily="18"/>
                <a:ea typeface="Microsoft YaHei" pitchFamily="2"/>
                <a:cs typeface="Mangal" pitchFamily="2"/>
              </a:rPr>
              <a:t>Solve Equation For y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472897" y="1133904"/>
            <a:ext cx="1920121" cy="658397"/>
            <a:chOff x="7135920" y="1249919"/>
            <a:chExt cx="2116800" cy="725761"/>
          </a:xfrm>
        </p:grpSpPr>
        <p:sp>
          <p:nvSpPr>
            <p:cNvPr id="9" name="Freeform 8"/>
            <p:cNvSpPr/>
            <p:nvPr/>
          </p:nvSpPr>
          <p:spPr>
            <a:xfrm>
              <a:off x="7135920" y="1567080"/>
              <a:ext cx="2116800" cy="4086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/>
              <a:r>
                <a:rPr lang="en-US" sz="1300"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Create T table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8192880" y="1249919"/>
              <a:ext cx="1439" cy="326521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</p:grpSp>
      <p:grpSp>
        <p:nvGrpSpPr>
          <p:cNvPr id="11" name="Group 10"/>
          <p:cNvGrpSpPr/>
          <p:nvPr/>
        </p:nvGrpSpPr>
        <p:grpSpPr>
          <a:xfrm>
            <a:off x="6472897" y="1800138"/>
            <a:ext cx="1920121" cy="696280"/>
            <a:chOff x="7135920" y="1984319"/>
            <a:chExt cx="2116800" cy="767520"/>
          </a:xfrm>
        </p:grpSpPr>
        <p:sp>
          <p:nvSpPr>
            <p:cNvPr id="12" name="Freeform 11"/>
            <p:cNvSpPr/>
            <p:nvPr/>
          </p:nvSpPr>
          <p:spPr>
            <a:xfrm>
              <a:off x="7135920" y="2311560"/>
              <a:ext cx="2116800" cy="4402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/>
              <a:r>
                <a:rPr lang="en-US" sz="1300">
                  <a:latin typeface="Arial" pitchFamily="18"/>
                  <a:ea typeface="Microsoft YaHei" pitchFamily="2"/>
                  <a:cs typeface="Mangal" pitchFamily="2"/>
                </a:rPr>
                <a:t>Select 3 Inputs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8194319" y="1984319"/>
              <a:ext cx="6121" cy="341641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</p:grpSp>
      <p:grpSp>
        <p:nvGrpSpPr>
          <p:cNvPr id="14" name="Group 13"/>
          <p:cNvGrpSpPr/>
          <p:nvPr/>
        </p:nvGrpSpPr>
        <p:grpSpPr>
          <a:xfrm>
            <a:off x="6472897" y="2516668"/>
            <a:ext cx="1920121" cy="665581"/>
            <a:chOff x="7135920" y="2774160"/>
            <a:chExt cx="2116800" cy="733680"/>
          </a:xfrm>
        </p:grpSpPr>
        <p:sp>
          <p:nvSpPr>
            <p:cNvPr id="15" name="Freeform 14"/>
            <p:cNvSpPr/>
            <p:nvPr/>
          </p:nvSpPr>
          <p:spPr>
            <a:xfrm>
              <a:off x="7135920" y="3096720"/>
              <a:ext cx="2116800" cy="4111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/>
              <a:r>
                <a:rPr lang="en-US" sz="1300">
                  <a:latin typeface="Arial" pitchFamily="18"/>
                  <a:ea typeface="Microsoft YaHei" pitchFamily="2"/>
                  <a:cs typeface="Mangal" pitchFamily="2"/>
                </a:rPr>
                <a:t>Find Their Outputs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8190000" y="2774160"/>
              <a:ext cx="4319" cy="322560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</p:grpSp>
      <p:grpSp>
        <p:nvGrpSpPr>
          <p:cNvPr id="17" name="Group 16"/>
          <p:cNvGrpSpPr/>
          <p:nvPr/>
        </p:nvGrpSpPr>
        <p:grpSpPr>
          <a:xfrm>
            <a:off x="6472897" y="3167879"/>
            <a:ext cx="1920121" cy="634883"/>
            <a:chOff x="7135920" y="3491999"/>
            <a:chExt cx="2116800" cy="699841"/>
          </a:xfrm>
        </p:grpSpPr>
        <p:sp>
          <p:nvSpPr>
            <p:cNvPr id="18" name="Freeform 17"/>
            <p:cNvSpPr/>
            <p:nvPr/>
          </p:nvSpPr>
          <p:spPr>
            <a:xfrm>
              <a:off x="7135920" y="3803400"/>
              <a:ext cx="2116800" cy="3884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/>
              <a:r>
                <a:rPr lang="en-US" sz="1300">
                  <a:latin typeface="Arial" pitchFamily="18"/>
                  <a:ea typeface="Microsoft YaHei" pitchFamily="2"/>
                  <a:cs typeface="Mangal" pitchFamily="2"/>
                </a:rPr>
                <a:t>Plot Each Ordered Pair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H="1">
              <a:off x="8194319" y="3491999"/>
              <a:ext cx="3241" cy="311401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</p:grpSp>
      <p:grpSp>
        <p:nvGrpSpPr>
          <p:cNvPr id="20" name="Group 19"/>
          <p:cNvGrpSpPr/>
          <p:nvPr/>
        </p:nvGrpSpPr>
        <p:grpSpPr>
          <a:xfrm>
            <a:off x="6472897" y="3811906"/>
            <a:ext cx="1920121" cy="872636"/>
            <a:chOff x="7135920" y="4201920"/>
            <a:chExt cx="2116800" cy="961920"/>
          </a:xfrm>
        </p:grpSpPr>
        <p:sp>
          <p:nvSpPr>
            <p:cNvPr id="21" name="Freeform 20"/>
            <p:cNvSpPr/>
            <p:nvPr/>
          </p:nvSpPr>
          <p:spPr>
            <a:xfrm>
              <a:off x="7135920" y="4615200"/>
              <a:ext cx="2116800" cy="5486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/>
              <a:r>
                <a:rPr lang="en-US" sz="1300">
                  <a:latin typeface="Arial" pitchFamily="18"/>
                  <a:ea typeface="Microsoft YaHei" pitchFamily="2"/>
                  <a:cs typeface="Mangal" pitchFamily="2"/>
                </a:rPr>
                <a:t>Draw A Line</a:t>
              </a:r>
            </a:p>
            <a:p>
              <a:pPr algn="ctr" hangingPunct="0"/>
              <a:r>
                <a:rPr lang="en-US" sz="1300">
                  <a:latin typeface="Arial" pitchFamily="18"/>
                  <a:ea typeface="Microsoft YaHei" pitchFamily="2"/>
                  <a:cs typeface="Mangal" pitchFamily="2"/>
                </a:rPr>
                <a:t>Through The Points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8194319" y="4201920"/>
              <a:ext cx="3241" cy="413280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</p:grpSp>
      <p:grpSp>
        <p:nvGrpSpPr>
          <p:cNvPr id="23" name="Group 22"/>
          <p:cNvGrpSpPr/>
          <p:nvPr/>
        </p:nvGrpSpPr>
        <p:grpSpPr>
          <a:xfrm>
            <a:off x="6472897" y="4681276"/>
            <a:ext cx="1920121" cy="656436"/>
            <a:chOff x="7135920" y="5160240"/>
            <a:chExt cx="2116800" cy="723599"/>
          </a:xfrm>
        </p:grpSpPr>
        <p:sp>
          <p:nvSpPr>
            <p:cNvPr id="24" name="Freeform 23"/>
            <p:cNvSpPr/>
            <p:nvPr/>
          </p:nvSpPr>
          <p:spPr>
            <a:xfrm>
              <a:off x="7135920" y="5471279"/>
              <a:ext cx="2116800" cy="412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/>
              <a:r>
                <a:rPr lang="en-US" sz="1300">
                  <a:latin typeface="Arial" pitchFamily="18"/>
                  <a:ea typeface="Microsoft YaHei" pitchFamily="2"/>
                  <a:cs typeface="Mangal" pitchFamily="2"/>
                </a:rPr>
                <a:t>Add Arrows At End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H="1">
              <a:off x="8194319" y="5160240"/>
              <a:ext cx="3241" cy="311039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4673" y="785111"/>
            <a:ext cx="3042151" cy="1874274"/>
          </a:xfrm>
          <a:prstGeom prst="rect">
            <a:avLst/>
          </a:prstGeom>
          <a:solidFill>
            <a:srgbClr val="CFE7E5"/>
          </a:solidFill>
          <a:ln w="0">
            <a:solidFill>
              <a:srgbClr val="808080"/>
            </a:solidFill>
            <a:prstDash val="solid"/>
          </a:ln>
        </p:spPr>
      </p:pic>
      <p:sp>
        <p:nvSpPr>
          <p:cNvPr id="27" name="Freeform 26"/>
          <p:cNvSpPr/>
          <p:nvPr/>
        </p:nvSpPr>
        <p:spPr>
          <a:xfrm>
            <a:off x="5308416" y="2251154"/>
            <a:ext cx="580608" cy="33181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D32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hangingPunct="0"/>
            <a:endParaRPr lang="en-US" sz="16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5308416" y="1793934"/>
            <a:ext cx="580608" cy="33181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D32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hangingPunct="0"/>
            <a:endParaRPr lang="en-US" sz="16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5308416" y="1336714"/>
            <a:ext cx="580608" cy="33181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D32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hangingPunct="0"/>
            <a:endParaRPr lang="en-US" sz="16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99699" y="873290"/>
            <a:ext cx="307540" cy="377390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 sz="2000" b="1">
                <a:latin typeface="Arial" pitchFamily="18"/>
                <a:ea typeface="Microsoft YaHei" pitchFamily="2"/>
                <a:cs typeface="Mangal" pitchFamily="2"/>
              </a:rPr>
              <a:t>x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504220" y="862186"/>
            <a:ext cx="741319" cy="376719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 sz="2000" b="1" dirty="0">
                <a:latin typeface="Arial" pitchFamily="18"/>
                <a:ea typeface="Microsoft YaHei" pitchFamily="2"/>
                <a:cs typeface="Mangal" pitchFamily="2"/>
              </a:rPr>
              <a:t>2x+1</a:t>
            </a:r>
            <a:endParaRPr lang="en-US" sz="2000" b="1" dirty="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38584" y="829527"/>
            <a:ext cx="307540" cy="377390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 sz="2000" b="1">
                <a:latin typeface="Arial" pitchFamily="18"/>
                <a:ea typeface="Microsoft YaHei" pitchFamily="2"/>
                <a:cs typeface="Mangal" pitchFamily="2"/>
              </a:rPr>
              <a:t>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187592" y="829527"/>
            <a:ext cx="692261" cy="377390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 sz="2000" b="1">
                <a:latin typeface="Arial" pitchFamily="18"/>
                <a:ea typeface="Microsoft YaHei" pitchFamily="2"/>
                <a:cs typeface="Mangal" pitchFamily="2"/>
              </a:rPr>
              <a:t>(x,y)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979452" y="1327242"/>
            <a:ext cx="293241" cy="347895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>
                <a:solidFill>
                  <a:srgbClr val="0000FF"/>
                </a:solidFill>
                <a:latin typeface="Arial" pitchFamily="18"/>
                <a:ea typeface="Microsoft YaHei" pitchFamily="2"/>
                <a:cs typeface="Mangal" pitchFamily="2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537203" y="1327242"/>
            <a:ext cx="838518" cy="347895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 dirty="0">
                <a:solidFill>
                  <a:srgbClr val="0000FF"/>
                </a:solidFill>
                <a:latin typeface="Arial" pitchFamily="18"/>
                <a:ea typeface="Microsoft YaHei" pitchFamily="2"/>
                <a:cs typeface="Mangal" pitchFamily="2"/>
              </a:rPr>
              <a:t>2(0)+1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979452" y="1783483"/>
            <a:ext cx="293241" cy="347895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>
                <a:solidFill>
                  <a:srgbClr val="FF0000"/>
                </a:solidFill>
                <a:latin typeface="Arial" pitchFamily="18"/>
                <a:ea typeface="Microsoft YaHei" pitchFamily="2"/>
                <a:cs typeface="Mangal" pitchFamily="2"/>
              </a:rPr>
              <a:t>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979452" y="2239723"/>
            <a:ext cx="293241" cy="347895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>
                <a:solidFill>
                  <a:srgbClr val="94006B"/>
                </a:solidFill>
                <a:latin typeface="Arial" pitchFamily="18"/>
                <a:ea typeface="Microsoft YaHei" pitchFamily="2"/>
                <a:cs typeface="Mangal" pitchFamily="2"/>
              </a:rPr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712787" y="1327569"/>
            <a:ext cx="293241" cy="347895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>
                <a:solidFill>
                  <a:srgbClr val="0000FF"/>
                </a:solidFill>
                <a:latin typeface="Arial" pitchFamily="18"/>
                <a:ea typeface="Microsoft YaHei" pitchFamily="2"/>
                <a:cs typeface="Mangal" pitchFamily="2"/>
              </a:rPr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300579" y="1327896"/>
            <a:ext cx="639490" cy="347895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>
                <a:solidFill>
                  <a:srgbClr val="0000FF"/>
                </a:solidFill>
                <a:latin typeface="Arial" pitchFamily="18"/>
                <a:ea typeface="Microsoft YaHei" pitchFamily="2"/>
                <a:cs typeface="Mangal" pitchFamily="2"/>
              </a:rPr>
              <a:t>(0,1)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501934" y="1783810"/>
            <a:ext cx="838518" cy="347895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>
                <a:solidFill>
                  <a:srgbClr val="FF0000"/>
                </a:solidFill>
                <a:latin typeface="Arial" pitchFamily="18"/>
                <a:ea typeface="Microsoft YaHei" pitchFamily="2"/>
                <a:cs typeface="Mangal" pitchFamily="2"/>
              </a:rPr>
              <a:t>2(1)+1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742829" y="1784136"/>
            <a:ext cx="293241" cy="347895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>
                <a:solidFill>
                  <a:srgbClr val="FF0000"/>
                </a:solidFill>
                <a:latin typeface="Arial" pitchFamily="18"/>
                <a:ea typeface="Microsoft YaHei" pitchFamily="2"/>
                <a:cs typeface="Mangal" pitchFamily="2"/>
              </a:rPr>
              <a:t>3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265311" y="1784462"/>
            <a:ext cx="639490" cy="347895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>
                <a:solidFill>
                  <a:srgbClr val="FF0000"/>
                </a:solidFill>
                <a:latin typeface="Arial" pitchFamily="18"/>
                <a:ea typeface="Microsoft YaHei" pitchFamily="2"/>
                <a:cs typeface="Mangal" pitchFamily="2"/>
              </a:rPr>
              <a:t>(1,3)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501934" y="2240050"/>
            <a:ext cx="838518" cy="347895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>
                <a:solidFill>
                  <a:srgbClr val="94006B"/>
                </a:solidFill>
                <a:latin typeface="Arial" pitchFamily="18"/>
                <a:ea typeface="Microsoft YaHei" pitchFamily="2"/>
                <a:cs typeface="Mangal" pitchFamily="2"/>
              </a:rPr>
              <a:t>2(2)+1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742829" y="2240376"/>
            <a:ext cx="293241" cy="347895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>
                <a:solidFill>
                  <a:srgbClr val="94006B"/>
                </a:solidFill>
                <a:latin typeface="Arial" pitchFamily="18"/>
                <a:ea typeface="Microsoft YaHei" pitchFamily="2"/>
                <a:cs typeface="Mangal" pitchFamily="2"/>
              </a:rPr>
              <a:t>5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265311" y="2240703"/>
            <a:ext cx="639490" cy="347895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>
                <a:solidFill>
                  <a:srgbClr val="94006B"/>
                </a:solidFill>
                <a:latin typeface="Arial" pitchFamily="18"/>
                <a:ea typeface="Microsoft YaHei" pitchFamily="2"/>
                <a:cs typeface="Mangal" pitchFamily="2"/>
              </a:rPr>
              <a:t>(2,5)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>
                <a:spLocks noResize="1"/>
              </p:cNvSpPr>
              <p:nvPr/>
            </p:nvSpPr>
            <p:spPr>
              <a:xfrm>
                <a:off x="718086" y="829527"/>
                <a:ext cx="1355514" cy="3566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81639" tIns="40820" rIns="81639" bIns="40820" anchorCtr="0" compatLnSpc="0"/>
              <a:lstStyle/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r>
                        <a:rPr lang="en-US" i="0">
                          <a:latin typeface="Cambria Math"/>
                        </a:rPr>
                        <m:t>=2</m:t>
                      </m:r>
                      <m:r>
                        <m:rPr>
                          <m:sty m:val="p"/>
                        </m:rPr>
                        <a:rPr lang="en-US" i="0">
                          <a:latin typeface="Cambria Math"/>
                        </a:rPr>
                        <m:t>x</m:t>
                      </m:r>
                      <m:r>
                        <a:rPr lang="en-US" i="0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640" y="914400"/>
                <a:ext cx="1494360" cy="393120"/>
              </a:xfrm>
              <a:prstGeom prst="rect">
                <a:avLst/>
              </a:prstGeom>
              <a:blipFill rotWithShape="1">
                <a:blip r:embed="rId5"/>
                <a:stretch>
                  <a:fillRect b="-156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7" name="Group 46"/>
          <p:cNvGrpSpPr/>
          <p:nvPr/>
        </p:nvGrpSpPr>
        <p:grpSpPr>
          <a:xfrm>
            <a:off x="663552" y="2641750"/>
            <a:ext cx="4371792" cy="3951031"/>
            <a:chOff x="731519" y="2912040"/>
            <a:chExt cx="4819597" cy="4355280"/>
          </a:xfrm>
        </p:grpSpPr>
        <p:grpSp>
          <p:nvGrpSpPr>
            <p:cNvPr id="48" name="Group 47"/>
            <p:cNvGrpSpPr/>
            <p:nvPr/>
          </p:nvGrpSpPr>
          <p:grpSpPr>
            <a:xfrm>
              <a:off x="731519" y="3070440"/>
              <a:ext cx="4764241" cy="4196880"/>
              <a:chOff x="731519" y="3070440"/>
              <a:chExt cx="4764241" cy="4196880"/>
            </a:xfrm>
          </p:grpSpPr>
          <p:sp>
            <p:nvSpPr>
              <p:cNvPr id="49" name="Freeform 48"/>
              <p:cNvSpPr/>
              <p:nvPr/>
            </p:nvSpPr>
            <p:spPr>
              <a:xfrm>
                <a:off x="964800" y="3297600"/>
                <a:ext cx="4272480" cy="3742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1869" h="10398">
                    <a:moveTo>
                      <a:pt x="0" y="0"/>
                    </a:moveTo>
                    <a:lnTo>
                      <a:pt x="0" y="10398"/>
                    </a:lnTo>
                    <a:close/>
                    <a:moveTo>
                      <a:pt x="849" y="-10398"/>
                    </a:moveTo>
                    <a:lnTo>
                      <a:pt x="849" y="0"/>
                    </a:lnTo>
                    <a:close/>
                    <a:moveTo>
                      <a:pt x="11869" y="-20796"/>
                    </a:moveTo>
                    <a:lnTo>
                      <a:pt x="0" y="-20796"/>
                    </a:lnTo>
                    <a:close/>
                    <a:moveTo>
                      <a:pt x="23738" y="-15597"/>
                    </a:moveTo>
                    <a:lnTo>
                      <a:pt x="11869" y="-15597"/>
                    </a:lnTo>
                    <a:close/>
                    <a:moveTo>
                      <a:pt x="25434" y="-20796"/>
                    </a:moveTo>
                    <a:lnTo>
                      <a:pt x="25434" y="-10398"/>
                    </a:lnTo>
                    <a:close/>
                    <a:moveTo>
                      <a:pt x="26281" y="-31194"/>
                    </a:moveTo>
                    <a:lnTo>
                      <a:pt x="26281" y="-20796"/>
                    </a:lnTo>
                    <a:close/>
                    <a:moveTo>
                      <a:pt x="27130" y="-41592"/>
                    </a:moveTo>
                    <a:lnTo>
                      <a:pt x="27130" y="-31194"/>
                    </a:lnTo>
                    <a:close/>
                    <a:moveTo>
                      <a:pt x="27977" y="-51990"/>
                    </a:moveTo>
                    <a:lnTo>
                      <a:pt x="27977" y="-41592"/>
                    </a:lnTo>
                    <a:close/>
                    <a:moveTo>
                      <a:pt x="28824" y="-62388"/>
                    </a:moveTo>
                    <a:lnTo>
                      <a:pt x="28824" y="-51990"/>
                    </a:lnTo>
                    <a:close/>
                    <a:moveTo>
                      <a:pt x="29673" y="-72786"/>
                    </a:moveTo>
                    <a:lnTo>
                      <a:pt x="29673" y="-62388"/>
                    </a:lnTo>
                    <a:close/>
                    <a:moveTo>
                      <a:pt x="30521" y="-83184"/>
                    </a:moveTo>
                    <a:lnTo>
                      <a:pt x="30521" y="-72786"/>
                    </a:lnTo>
                    <a:close/>
                    <a:moveTo>
                      <a:pt x="31368" y="-93582"/>
                    </a:moveTo>
                    <a:lnTo>
                      <a:pt x="31368" y="-83184"/>
                    </a:lnTo>
                    <a:close/>
                    <a:moveTo>
                      <a:pt x="32216" y="-103980"/>
                    </a:moveTo>
                    <a:lnTo>
                      <a:pt x="32216" y="-93582"/>
                    </a:lnTo>
                    <a:close/>
                    <a:moveTo>
                      <a:pt x="33064" y="-114378"/>
                    </a:moveTo>
                    <a:lnTo>
                      <a:pt x="33064" y="-103980"/>
                    </a:lnTo>
                    <a:close/>
                    <a:moveTo>
                      <a:pt x="33911" y="-124776"/>
                    </a:moveTo>
                    <a:lnTo>
                      <a:pt x="33911" y="-114378"/>
                    </a:lnTo>
                    <a:close/>
                    <a:moveTo>
                      <a:pt x="34759" y="-135174"/>
                    </a:moveTo>
                    <a:lnTo>
                      <a:pt x="34759" y="-124776"/>
                    </a:lnTo>
                    <a:close/>
                    <a:moveTo>
                      <a:pt x="35607" y="-145572"/>
                    </a:moveTo>
                    <a:lnTo>
                      <a:pt x="35607" y="-135174"/>
                    </a:lnTo>
                    <a:close/>
                    <a:moveTo>
                      <a:pt x="35607" y="-155227"/>
                    </a:moveTo>
                    <a:lnTo>
                      <a:pt x="23738" y="-155227"/>
                    </a:lnTo>
                    <a:close/>
                    <a:moveTo>
                      <a:pt x="47476" y="-154484"/>
                    </a:moveTo>
                    <a:lnTo>
                      <a:pt x="35607" y="-154484"/>
                    </a:lnTo>
                    <a:close/>
                    <a:moveTo>
                      <a:pt x="59345" y="-153742"/>
                    </a:moveTo>
                    <a:lnTo>
                      <a:pt x="47476" y="-153742"/>
                    </a:lnTo>
                    <a:close/>
                    <a:moveTo>
                      <a:pt x="71214" y="-152999"/>
                    </a:moveTo>
                    <a:lnTo>
                      <a:pt x="59345" y="-152999"/>
                    </a:lnTo>
                    <a:close/>
                    <a:moveTo>
                      <a:pt x="83083" y="-152256"/>
                    </a:moveTo>
                    <a:lnTo>
                      <a:pt x="71214" y="-152256"/>
                    </a:lnTo>
                    <a:close/>
                    <a:moveTo>
                      <a:pt x="94952" y="-150028"/>
                    </a:moveTo>
                    <a:lnTo>
                      <a:pt x="83083" y="-150028"/>
                    </a:lnTo>
                    <a:close/>
                    <a:moveTo>
                      <a:pt x="106821" y="-149286"/>
                    </a:moveTo>
                    <a:lnTo>
                      <a:pt x="94952" y="-149286"/>
                    </a:lnTo>
                    <a:close/>
                    <a:moveTo>
                      <a:pt x="118690" y="-148543"/>
                    </a:moveTo>
                    <a:lnTo>
                      <a:pt x="106821" y="-148543"/>
                    </a:lnTo>
                    <a:close/>
                    <a:moveTo>
                      <a:pt x="130559" y="-147800"/>
                    </a:moveTo>
                    <a:lnTo>
                      <a:pt x="118690" y="-147800"/>
                    </a:lnTo>
                    <a:close/>
                    <a:moveTo>
                      <a:pt x="142428" y="-147058"/>
                    </a:moveTo>
                    <a:lnTo>
                      <a:pt x="130559" y="-147058"/>
                    </a:lnTo>
                    <a:close/>
                    <a:moveTo>
                      <a:pt x="154297" y="-146315"/>
                    </a:moveTo>
                    <a:lnTo>
                      <a:pt x="142428" y="-146315"/>
                    </a:lnTo>
                    <a:close/>
                    <a:moveTo>
                      <a:pt x="166166" y="-145572"/>
                    </a:moveTo>
                    <a:lnTo>
                      <a:pt x="154297" y="-145572"/>
                    </a:lnTo>
                    <a:close/>
                    <a:moveTo>
                      <a:pt x="178035" y="-151514"/>
                    </a:moveTo>
                    <a:lnTo>
                      <a:pt x="166166" y="-151514"/>
                    </a:lnTo>
                    <a:close/>
                    <a:moveTo>
                      <a:pt x="178884" y="-150957"/>
                    </a:moveTo>
                    <a:lnTo>
                      <a:pt x="178884" y="-150585"/>
                    </a:lnTo>
                    <a:close/>
                    <a:moveTo>
                      <a:pt x="179731" y="-151329"/>
                    </a:moveTo>
                    <a:lnTo>
                      <a:pt x="179731" y="-150957"/>
                    </a:lnTo>
                    <a:close/>
                    <a:moveTo>
                      <a:pt x="180578" y="-151701"/>
                    </a:moveTo>
                    <a:lnTo>
                      <a:pt x="180578" y="-151329"/>
                    </a:lnTo>
                    <a:close/>
                    <a:moveTo>
                      <a:pt x="181427" y="-152073"/>
                    </a:moveTo>
                    <a:lnTo>
                      <a:pt x="181427" y="-151701"/>
                    </a:lnTo>
                    <a:close/>
                    <a:moveTo>
                      <a:pt x="182274" y="-152445"/>
                    </a:moveTo>
                    <a:lnTo>
                      <a:pt x="182274" y="-152073"/>
                    </a:lnTo>
                    <a:close/>
                    <a:moveTo>
                      <a:pt x="183121" y="-152817"/>
                    </a:moveTo>
                    <a:lnTo>
                      <a:pt x="183121" y="-152445"/>
                    </a:lnTo>
                    <a:close/>
                    <a:moveTo>
                      <a:pt x="184818" y="-153189"/>
                    </a:moveTo>
                    <a:lnTo>
                      <a:pt x="184818" y="-152817"/>
                    </a:lnTo>
                    <a:close/>
                    <a:moveTo>
                      <a:pt x="185665" y="-153561"/>
                    </a:moveTo>
                    <a:lnTo>
                      <a:pt x="185665" y="-153189"/>
                    </a:lnTo>
                    <a:close/>
                    <a:moveTo>
                      <a:pt x="186513" y="-153933"/>
                    </a:moveTo>
                    <a:lnTo>
                      <a:pt x="186513" y="-153561"/>
                    </a:lnTo>
                    <a:close/>
                    <a:moveTo>
                      <a:pt x="187361" y="-154305"/>
                    </a:moveTo>
                    <a:lnTo>
                      <a:pt x="187361" y="-153933"/>
                    </a:lnTo>
                    <a:close/>
                    <a:moveTo>
                      <a:pt x="188208" y="-154677"/>
                    </a:moveTo>
                    <a:lnTo>
                      <a:pt x="188208" y="-154305"/>
                    </a:lnTo>
                    <a:close/>
                    <a:moveTo>
                      <a:pt x="189056" y="-155049"/>
                    </a:moveTo>
                    <a:lnTo>
                      <a:pt x="189056" y="-154677"/>
                    </a:lnTo>
                    <a:close/>
                    <a:moveTo>
                      <a:pt x="184182" y="-155978"/>
                    </a:moveTo>
                    <a:lnTo>
                      <a:pt x="183757" y="-155978"/>
                    </a:lnTo>
                    <a:close/>
                    <a:moveTo>
                      <a:pt x="184607" y="-154492"/>
                    </a:moveTo>
                    <a:lnTo>
                      <a:pt x="184182" y="-154492"/>
                    </a:lnTo>
                    <a:close/>
                    <a:moveTo>
                      <a:pt x="185032" y="-153750"/>
                    </a:moveTo>
                    <a:lnTo>
                      <a:pt x="184607" y="-153750"/>
                    </a:lnTo>
                    <a:close/>
                    <a:moveTo>
                      <a:pt x="185457" y="-153007"/>
                    </a:moveTo>
                    <a:lnTo>
                      <a:pt x="185032" y="-153007"/>
                    </a:lnTo>
                    <a:close/>
                    <a:moveTo>
                      <a:pt x="185882" y="-152264"/>
                    </a:moveTo>
                    <a:lnTo>
                      <a:pt x="185457" y="-152264"/>
                    </a:lnTo>
                    <a:close/>
                    <a:moveTo>
                      <a:pt x="186307" y="-151522"/>
                    </a:moveTo>
                    <a:lnTo>
                      <a:pt x="185882" y="-151522"/>
                    </a:lnTo>
                    <a:close/>
                    <a:moveTo>
                      <a:pt x="186732" y="-150779"/>
                    </a:moveTo>
                    <a:lnTo>
                      <a:pt x="186307" y="-150779"/>
                    </a:lnTo>
                    <a:close/>
                    <a:moveTo>
                      <a:pt x="187157" y="-157463"/>
                    </a:moveTo>
                    <a:lnTo>
                      <a:pt x="186732" y="-157463"/>
                    </a:lnTo>
                    <a:close/>
                    <a:moveTo>
                      <a:pt x="187582" y="-156720"/>
                    </a:moveTo>
                    <a:lnTo>
                      <a:pt x="187157" y="-156720"/>
                    </a:lnTo>
                    <a:close/>
                    <a:moveTo>
                      <a:pt x="188007" y="-158948"/>
                    </a:moveTo>
                    <a:lnTo>
                      <a:pt x="187582" y="-158948"/>
                    </a:lnTo>
                    <a:close/>
                    <a:moveTo>
                      <a:pt x="188432" y="-158206"/>
                    </a:moveTo>
                    <a:lnTo>
                      <a:pt x="188007" y="-158206"/>
                    </a:lnTo>
                    <a:close/>
                    <a:moveTo>
                      <a:pt x="188857" y="-150036"/>
                    </a:moveTo>
                    <a:lnTo>
                      <a:pt x="188432" y="-150036"/>
                    </a:lnTo>
                    <a:close/>
                    <a:moveTo>
                      <a:pt x="189282" y="-159691"/>
                    </a:moveTo>
                    <a:lnTo>
                      <a:pt x="188857" y="-159691"/>
                    </a:lnTo>
                    <a:close/>
                    <a:moveTo>
                      <a:pt x="195429" y="-155421"/>
                    </a:moveTo>
                    <a:lnTo>
                      <a:pt x="195429" y="-155049"/>
                    </a:lnTo>
                    <a:close/>
                    <a:moveTo>
                      <a:pt x="183560" y="-155793"/>
                    </a:moveTo>
                    <a:lnTo>
                      <a:pt x="183560" y="-155421"/>
                    </a:lnTo>
                    <a:close/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85320" tIns="42120" rIns="85320" bIns="42120" anchor="t" anchorCtr="0" compatLnSpc="0"/>
              <a:lstStyle/>
              <a:p>
                <a:pPr hangingPunct="0"/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50" name="Straight Connector 49"/>
              <p:cNvSpPr/>
              <p:nvPr/>
            </p:nvSpPr>
            <p:spPr>
              <a:xfrm>
                <a:off x="731519" y="5157000"/>
                <a:ext cx="4764241" cy="0"/>
              </a:xfrm>
              <a:prstGeom prst="line">
                <a:avLst/>
              </a:prstGeom>
              <a:noFill/>
              <a:ln w="18360">
                <a:solidFill>
                  <a:srgbClr val="000000"/>
                </a:solidFill>
                <a:prstDash val="solid"/>
                <a:headEnd type="arrow"/>
                <a:tailEnd type="arrow"/>
              </a:ln>
            </p:spPr>
            <p:txBody>
              <a:bodyPr vert="horz" wrap="none" lIns="99360" tIns="54360" rIns="99360" bIns="54360" anchor="ctr" anchorCtr="0" compatLnSpc="0"/>
              <a:lstStyle/>
              <a:p>
                <a:pPr hangingPunct="0"/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51" name="Straight Connector 50"/>
              <p:cNvSpPr/>
              <p:nvPr/>
            </p:nvSpPr>
            <p:spPr>
              <a:xfrm>
                <a:off x="3082320" y="3070440"/>
                <a:ext cx="0" cy="4196880"/>
              </a:xfrm>
              <a:prstGeom prst="line">
                <a:avLst/>
              </a:prstGeom>
              <a:noFill/>
              <a:ln w="18360">
                <a:solidFill>
                  <a:srgbClr val="000000"/>
                </a:solidFill>
                <a:prstDash val="solid"/>
                <a:headEnd type="arrow"/>
                <a:tailEnd type="arrow"/>
              </a:ln>
            </p:spPr>
            <p:txBody>
              <a:bodyPr vert="horz" wrap="none" lIns="99360" tIns="54360" rIns="99360" bIns="54360" anchor="ctr" anchorCtr="0" compatLnSpc="0"/>
              <a:lstStyle/>
              <a:p>
                <a:pPr hangingPunct="0"/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>
              <a:off x="5237640" y="4726800"/>
              <a:ext cx="313476" cy="360282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hangingPunct="0"/>
              <a:r>
                <a:rPr lang="en-US" sz="1600">
                  <a:latin typeface="Arial" pitchFamily="18"/>
                  <a:ea typeface="Microsoft YaHei" pitchFamily="2"/>
                  <a:cs typeface="Mangal" pitchFamily="2"/>
                </a:rPr>
                <a:t>x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113639" y="2912040"/>
              <a:ext cx="313476" cy="360282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hangingPunct="0"/>
              <a:r>
                <a:rPr lang="en-US" sz="1600">
                  <a:latin typeface="Arial" pitchFamily="18"/>
                  <a:ea typeface="Microsoft YaHei" pitchFamily="2"/>
                  <a:cs typeface="Mangal" pitchFamily="2"/>
                </a:rPr>
                <a:t>y</a:t>
              </a:r>
            </a:p>
          </p:txBody>
        </p:sp>
      </p:grpSp>
      <p:sp>
        <p:nvSpPr>
          <p:cNvPr id="54" name="Freeform 53"/>
          <p:cNvSpPr/>
          <p:nvPr/>
        </p:nvSpPr>
        <p:spPr>
          <a:xfrm>
            <a:off x="2774379" y="4411516"/>
            <a:ext cx="82944" cy="8295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0000FF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hangingPunct="0"/>
            <a:endParaRPr lang="en-US" sz="16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5" name="Freeform 54"/>
          <p:cNvSpPr/>
          <p:nvPr/>
        </p:nvSpPr>
        <p:spPr>
          <a:xfrm rot="7038000">
            <a:off x="2425214" y="2578131"/>
            <a:ext cx="3603328" cy="94794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1547" h="3166">
                <a:moveTo>
                  <a:pt x="0" y="0"/>
                </a:moveTo>
                <a:cubicBezTo>
                  <a:pt x="7631" y="0"/>
                  <a:pt x="11547" y="3166"/>
                  <a:pt x="11547" y="3166"/>
                </a:cubicBezTo>
              </a:path>
            </a:pathLst>
          </a:custGeom>
          <a:noFill/>
          <a:ln w="18360">
            <a:solidFill>
              <a:srgbClr val="0000FF"/>
            </a:solidFill>
            <a:prstDash val="solid"/>
            <a:tailEnd type="arrow"/>
          </a:ln>
        </p:spPr>
        <p:txBody>
          <a:bodyPr vert="horz" wrap="none" lIns="89803" tIns="48983" rIns="89803" bIns="48983" anchor="ctr" anchorCtr="0" compatLnSpc="0"/>
          <a:lstStyle/>
          <a:p>
            <a:pPr hangingPunct="0"/>
            <a:endParaRPr lang="en-US" sz="16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6" name="Freeform 55"/>
          <p:cNvSpPr/>
          <p:nvPr/>
        </p:nvSpPr>
        <p:spPr>
          <a:xfrm>
            <a:off x="3035620" y="3921638"/>
            <a:ext cx="82944" cy="8295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000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hangingPunct="0"/>
            <a:endParaRPr lang="en-US" sz="16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7" name="Freeform 56"/>
          <p:cNvSpPr/>
          <p:nvPr/>
        </p:nvSpPr>
        <p:spPr>
          <a:xfrm rot="7468800">
            <a:off x="3010165" y="2622444"/>
            <a:ext cx="2808959" cy="84332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115" h="2997">
                <a:moveTo>
                  <a:pt x="0" y="0"/>
                </a:moveTo>
                <a:cubicBezTo>
                  <a:pt x="5357" y="1"/>
                  <a:pt x="9115" y="2997"/>
                  <a:pt x="9115" y="2997"/>
                </a:cubicBezTo>
              </a:path>
            </a:pathLst>
          </a:custGeom>
          <a:noFill/>
          <a:ln w="18360">
            <a:solidFill>
              <a:srgbClr val="FF0000"/>
            </a:solidFill>
            <a:prstDash val="solid"/>
            <a:tailEnd type="arrow"/>
          </a:ln>
        </p:spPr>
        <p:txBody>
          <a:bodyPr vert="horz" wrap="none" lIns="89803" tIns="48983" rIns="89803" bIns="48983" anchor="ctr" anchorCtr="0" compatLnSpc="0"/>
          <a:lstStyle/>
          <a:p>
            <a:pPr hangingPunct="0"/>
            <a:endParaRPr lang="en-US" sz="16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8" name="Freeform 57"/>
          <p:cNvSpPr/>
          <p:nvPr/>
        </p:nvSpPr>
        <p:spPr>
          <a:xfrm>
            <a:off x="3329516" y="3431759"/>
            <a:ext cx="82944" cy="8295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80008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hangingPunct="0"/>
            <a:endParaRPr lang="en-US" sz="16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9" name="Freeform 58"/>
          <p:cNvSpPr/>
          <p:nvPr/>
        </p:nvSpPr>
        <p:spPr>
          <a:xfrm rot="7483800">
            <a:off x="3553733" y="2488261"/>
            <a:ext cx="1788113" cy="105681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345" h="3229">
                <a:moveTo>
                  <a:pt x="0" y="0"/>
                </a:moveTo>
                <a:cubicBezTo>
                  <a:pt x="2121" y="0"/>
                  <a:pt x="6345" y="3229"/>
                  <a:pt x="6345" y="3229"/>
                </a:cubicBezTo>
              </a:path>
            </a:pathLst>
          </a:custGeom>
          <a:noFill/>
          <a:ln w="18360">
            <a:solidFill>
              <a:srgbClr val="800080"/>
            </a:solidFill>
            <a:prstDash val="solid"/>
            <a:tailEnd type="arrow"/>
          </a:ln>
        </p:spPr>
        <p:txBody>
          <a:bodyPr vert="horz" wrap="none" lIns="89803" tIns="48983" rIns="89803" bIns="48983" anchor="ctr" anchorCtr="0" compatLnSpc="0"/>
          <a:lstStyle/>
          <a:p>
            <a:pPr hangingPunct="0"/>
            <a:endParaRPr lang="en-US" sz="16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712787" y="196605"/>
            <a:ext cx="3669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Rule</a:t>
            </a:r>
            <a:r>
              <a:rPr lang="en-US" dirty="0" smtClean="0"/>
              <a:t>:  </a:t>
            </a:r>
            <a:r>
              <a:rPr lang="en-US" i="1" dirty="0" smtClean="0"/>
              <a:t>One more than twice the input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93702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  <p:bldP spid="31" grpId="0" build="p"/>
      <p:bldP spid="32" grpId="0" build="p"/>
      <p:bldP spid="33" grpId="0" build="p"/>
      <p:bldP spid="34" grpId="0" build="p"/>
      <p:bldP spid="35" grpId="0" build="p"/>
      <p:bldP spid="37" grpId="0" build="p"/>
      <p:bldP spid="38" grpId="0" build="p"/>
      <p:bldP spid="39" grpId="0" build="p"/>
      <p:bldP spid="40" grpId="0" build="p"/>
      <p:bldP spid="41" grpId="0" build="p"/>
      <p:bldP spid="42" grpId="0" build="p"/>
      <p:bldP spid="43" grpId="0" build="p"/>
      <p:bldP spid="44" grpId="0" build="p"/>
      <p:bldP spid="45" grpId="0" build="p"/>
      <p:bldP spid="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2518131" y="2976708"/>
            <a:ext cx="1215231" cy="300999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810" h="9382" fill="none">
                <a:moveTo>
                  <a:pt x="0" y="0"/>
                </a:moveTo>
                <a:lnTo>
                  <a:pt x="3810" y="9382"/>
                </a:lnTo>
              </a:path>
            </a:pathLst>
          </a:custGeom>
          <a:noFill/>
          <a:ln w="36720">
            <a:solidFill>
              <a:srgbClr val="579D1C"/>
            </a:solidFill>
            <a:prstDash val="solid"/>
            <a:headEnd type="arrow"/>
            <a:tailEnd type="arrow"/>
          </a:ln>
        </p:spPr>
        <p:txBody>
          <a:bodyPr vert="horz" wrap="none" lIns="97967" tIns="57147" rIns="97967" bIns="57147" anchor="ctr" anchorCtr="0" compatLnSpc="0"/>
          <a:lstStyle/>
          <a:p>
            <a:pPr hangingPunct="0"/>
            <a:endParaRPr lang="en-US" sz="16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2571264" y="3152203"/>
            <a:ext cx="1077945" cy="265415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302" h="8128" fill="none">
                <a:moveTo>
                  <a:pt x="3302" y="8128"/>
                </a:moveTo>
                <a:lnTo>
                  <a:pt x="0" y="0"/>
                </a:lnTo>
              </a:path>
            </a:pathLst>
          </a:custGeom>
          <a:noFill/>
          <a:ln w="36720">
            <a:solidFill>
              <a:srgbClr val="579D1C"/>
            </a:solidFill>
            <a:prstDash val="solid"/>
          </a:ln>
        </p:spPr>
        <p:txBody>
          <a:bodyPr vert="horz" wrap="none" lIns="97967" tIns="57147" rIns="97967" bIns="57147" anchor="ctr" anchorCtr="0" compatLnSpc="0"/>
          <a:lstStyle/>
          <a:p>
            <a:pPr hangingPunct="0"/>
            <a:endParaRPr lang="en-US" sz="1600">
              <a:latin typeface="Arial" pitchFamily="18"/>
              <a:ea typeface="Microsoft YaHei" pitchFamily="2"/>
              <a:cs typeface="Mangal" pitchFamily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>
                <a:spLocks noResize="1"/>
              </p:cNvSpPr>
              <p:nvPr/>
            </p:nvSpPr>
            <p:spPr>
              <a:xfrm>
                <a:off x="3035620" y="52562"/>
                <a:ext cx="1594875" cy="3566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81639" tIns="40820" rIns="81639" bIns="40820" anchorCtr="0" compatLnSpc="0"/>
              <a:lstStyle/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b="1" i="1">
                          <a:latin typeface="Cambria Math"/>
                        </a:rPr>
                        <m:t>𝒚</m:t>
                      </m:r>
                      <m:r>
                        <a:rPr lang="en-US" sz="2500" b="1">
                          <a:latin typeface="Cambria Math"/>
                        </a:rPr>
                        <m:t>=−</m:t>
                      </m:r>
                      <m:r>
                        <a:rPr lang="en-US" sz="2500" b="1">
                          <a:latin typeface="Cambria Math"/>
                        </a:rPr>
                        <m:t>𝟑𝐱</m:t>
                      </m:r>
                      <m:r>
                        <a:rPr lang="en-US" sz="2500" b="1">
                          <a:latin typeface="Cambria Math"/>
                        </a:rPr>
                        <m:t>+</m:t>
                      </m:r>
                      <m:r>
                        <a:rPr lang="en-US" sz="2500" b="1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sz="2500" b="1" dirty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6560" y="57940"/>
                <a:ext cx="1758239" cy="393120"/>
              </a:xfrm>
              <a:prstGeom prst="rect">
                <a:avLst/>
              </a:prstGeom>
              <a:blipFill rotWithShape="1">
                <a:blip r:embed="rId3"/>
                <a:stretch>
                  <a:fillRect r="-17014" b="-1718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40116" y="196605"/>
            <a:ext cx="2091561" cy="350019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 b="1" dirty="0">
                <a:latin typeface="Arial" pitchFamily="18"/>
                <a:ea typeface="Microsoft YaHei" pitchFamily="2"/>
                <a:cs typeface="Mangal" pitchFamily="2"/>
              </a:rPr>
              <a:t>Practice 1: Graph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923" y="6568613"/>
            <a:ext cx="1513703" cy="215102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 sz="900">
                <a:latin typeface="Arial" pitchFamily="34"/>
                <a:ea typeface="Arial" pitchFamily="34"/>
                <a:cs typeface="Arial" pitchFamily="34"/>
              </a:rPr>
              <a:t>©</a:t>
            </a:r>
            <a:r>
              <a:rPr lang="en-US" sz="900">
                <a:latin typeface="Arial" pitchFamily="18"/>
                <a:ea typeface="Arial" pitchFamily="34"/>
                <a:cs typeface="Arial" pitchFamily="34"/>
              </a:rPr>
              <a:t> Eugene Ruben Ramirez</a:t>
            </a:r>
          </a:p>
        </p:txBody>
      </p:sp>
      <p:sp>
        <p:nvSpPr>
          <p:cNvPr id="7" name="Freeform 6"/>
          <p:cNvSpPr/>
          <p:nvPr/>
        </p:nvSpPr>
        <p:spPr>
          <a:xfrm>
            <a:off x="6472897" y="784457"/>
            <a:ext cx="1920121" cy="33181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FE7E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algn="ctr" hangingPunct="0"/>
            <a:r>
              <a:rPr lang="en-US" sz="1300">
                <a:latin typeface="Arial" pitchFamily="18"/>
                <a:ea typeface="Microsoft YaHei" pitchFamily="2"/>
                <a:cs typeface="Mangal" pitchFamily="2"/>
              </a:rPr>
              <a:t>Solve Equation For y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472897" y="1133904"/>
            <a:ext cx="1920121" cy="658397"/>
            <a:chOff x="7135920" y="1249919"/>
            <a:chExt cx="2116800" cy="725761"/>
          </a:xfrm>
        </p:grpSpPr>
        <p:sp>
          <p:nvSpPr>
            <p:cNvPr id="9" name="Freeform 8"/>
            <p:cNvSpPr/>
            <p:nvPr/>
          </p:nvSpPr>
          <p:spPr>
            <a:xfrm>
              <a:off x="7135920" y="1567080"/>
              <a:ext cx="2116800" cy="4086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/>
              <a:r>
                <a:rPr lang="en-US" sz="1300"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Create T table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8192880" y="1249919"/>
              <a:ext cx="1439" cy="326521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</p:grpSp>
      <p:grpSp>
        <p:nvGrpSpPr>
          <p:cNvPr id="11" name="Group 10"/>
          <p:cNvGrpSpPr/>
          <p:nvPr/>
        </p:nvGrpSpPr>
        <p:grpSpPr>
          <a:xfrm>
            <a:off x="6472897" y="1800138"/>
            <a:ext cx="1920121" cy="696280"/>
            <a:chOff x="7135920" y="1984319"/>
            <a:chExt cx="2116800" cy="767520"/>
          </a:xfrm>
        </p:grpSpPr>
        <p:sp>
          <p:nvSpPr>
            <p:cNvPr id="12" name="Freeform 11"/>
            <p:cNvSpPr/>
            <p:nvPr/>
          </p:nvSpPr>
          <p:spPr>
            <a:xfrm>
              <a:off x="7135920" y="2311560"/>
              <a:ext cx="2116800" cy="4402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/>
              <a:r>
                <a:rPr lang="en-US" sz="1300">
                  <a:latin typeface="Arial" pitchFamily="18"/>
                  <a:ea typeface="Microsoft YaHei" pitchFamily="2"/>
                  <a:cs typeface="Mangal" pitchFamily="2"/>
                </a:rPr>
                <a:t>Select 3 Inputs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8194319" y="1984319"/>
              <a:ext cx="6121" cy="341641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</p:grpSp>
      <p:grpSp>
        <p:nvGrpSpPr>
          <p:cNvPr id="14" name="Group 13"/>
          <p:cNvGrpSpPr/>
          <p:nvPr/>
        </p:nvGrpSpPr>
        <p:grpSpPr>
          <a:xfrm>
            <a:off x="6472897" y="2516668"/>
            <a:ext cx="1920121" cy="665581"/>
            <a:chOff x="7135920" y="2774160"/>
            <a:chExt cx="2116800" cy="733680"/>
          </a:xfrm>
        </p:grpSpPr>
        <p:sp>
          <p:nvSpPr>
            <p:cNvPr id="15" name="Freeform 14"/>
            <p:cNvSpPr/>
            <p:nvPr/>
          </p:nvSpPr>
          <p:spPr>
            <a:xfrm>
              <a:off x="7135920" y="3096720"/>
              <a:ext cx="2116800" cy="4111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/>
              <a:r>
                <a:rPr lang="en-US" sz="1300">
                  <a:latin typeface="Arial" pitchFamily="18"/>
                  <a:ea typeface="Microsoft YaHei" pitchFamily="2"/>
                  <a:cs typeface="Mangal" pitchFamily="2"/>
                </a:rPr>
                <a:t>Find Their Outputs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8190000" y="2774160"/>
              <a:ext cx="4319" cy="322560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</p:grpSp>
      <p:grpSp>
        <p:nvGrpSpPr>
          <p:cNvPr id="17" name="Group 16"/>
          <p:cNvGrpSpPr/>
          <p:nvPr/>
        </p:nvGrpSpPr>
        <p:grpSpPr>
          <a:xfrm>
            <a:off x="6472897" y="3167879"/>
            <a:ext cx="1920121" cy="634883"/>
            <a:chOff x="7135920" y="3491999"/>
            <a:chExt cx="2116800" cy="699841"/>
          </a:xfrm>
        </p:grpSpPr>
        <p:sp>
          <p:nvSpPr>
            <p:cNvPr id="18" name="Freeform 17"/>
            <p:cNvSpPr/>
            <p:nvPr/>
          </p:nvSpPr>
          <p:spPr>
            <a:xfrm>
              <a:off x="7135920" y="3803400"/>
              <a:ext cx="2116800" cy="3884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/>
              <a:r>
                <a:rPr lang="en-US" sz="1300">
                  <a:latin typeface="Arial" pitchFamily="18"/>
                  <a:ea typeface="Microsoft YaHei" pitchFamily="2"/>
                  <a:cs typeface="Mangal" pitchFamily="2"/>
                </a:rPr>
                <a:t>Plot Each Ordered Pair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H="1">
              <a:off x="8194319" y="3491999"/>
              <a:ext cx="3241" cy="311401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</p:grpSp>
      <p:grpSp>
        <p:nvGrpSpPr>
          <p:cNvPr id="20" name="Group 19"/>
          <p:cNvGrpSpPr/>
          <p:nvPr/>
        </p:nvGrpSpPr>
        <p:grpSpPr>
          <a:xfrm>
            <a:off x="6472897" y="3811906"/>
            <a:ext cx="1920121" cy="872636"/>
            <a:chOff x="7135920" y="4201920"/>
            <a:chExt cx="2116800" cy="961920"/>
          </a:xfrm>
        </p:grpSpPr>
        <p:sp>
          <p:nvSpPr>
            <p:cNvPr id="21" name="Freeform 20"/>
            <p:cNvSpPr/>
            <p:nvPr/>
          </p:nvSpPr>
          <p:spPr>
            <a:xfrm>
              <a:off x="7135920" y="4615200"/>
              <a:ext cx="2116800" cy="5486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/>
              <a:r>
                <a:rPr lang="en-US" sz="1300">
                  <a:latin typeface="Arial" pitchFamily="18"/>
                  <a:ea typeface="Microsoft YaHei" pitchFamily="2"/>
                  <a:cs typeface="Mangal" pitchFamily="2"/>
                </a:rPr>
                <a:t>Draw A Line</a:t>
              </a:r>
            </a:p>
            <a:p>
              <a:pPr algn="ctr" hangingPunct="0"/>
              <a:r>
                <a:rPr lang="en-US" sz="1300">
                  <a:latin typeface="Arial" pitchFamily="18"/>
                  <a:ea typeface="Microsoft YaHei" pitchFamily="2"/>
                  <a:cs typeface="Mangal" pitchFamily="2"/>
                </a:rPr>
                <a:t>Through The Points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8194319" y="4201920"/>
              <a:ext cx="3241" cy="413280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</p:grpSp>
      <p:grpSp>
        <p:nvGrpSpPr>
          <p:cNvPr id="23" name="Group 22"/>
          <p:cNvGrpSpPr/>
          <p:nvPr/>
        </p:nvGrpSpPr>
        <p:grpSpPr>
          <a:xfrm>
            <a:off x="6472897" y="4681276"/>
            <a:ext cx="1920121" cy="656436"/>
            <a:chOff x="7135920" y="5160240"/>
            <a:chExt cx="2116800" cy="723599"/>
          </a:xfrm>
        </p:grpSpPr>
        <p:sp>
          <p:nvSpPr>
            <p:cNvPr id="24" name="Freeform 23"/>
            <p:cNvSpPr/>
            <p:nvPr/>
          </p:nvSpPr>
          <p:spPr>
            <a:xfrm>
              <a:off x="7135920" y="5471279"/>
              <a:ext cx="2116800" cy="412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algn="ctr" hangingPunct="0"/>
              <a:r>
                <a:rPr lang="en-US" sz="1300">
                  <a:latin typeface="Arial" pitchFamily="18"/>
                  <a:ea typeface="Microsoft YaHei" pitchFamily="2"/>
                  <a:cs typeface="Mangal" pitchFamily="2"/>
                </a:rPr>
                <a:t>Add Arrows At End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H="1">
              <a:off x="8194319" y="5160240"/>
              <a:ext cx="3241" cy="311039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4673" y="785111"/>
            <a:ext cx="3042151" cy="1874274"/>
          </a:xfrm>
          <a:prstGeom prst="rect">
            <a:avLst/>
          </a:prstGeom>
          <a:solidFill>
            <a:srgbClr val="CFE7E5"/>
          </a:solidFill>
          <a:ln w="0">
            <a:solidFill>
              <a:srgbClr val="808080"/>
            </a:solidFill>
            <a:prstDash val="solid"/>
          </a:ln>
        </p:spPr>
      </p:pic>
      <p:sp>
        <p:nvSpPr>
          <p:cNvPr id="27" name="Freeform 26"/>
          <p:cNvSpPr/>
          <p:nvPr/>
        </p:nvSpPr>
        <p:spPr>
          <a:xfrm>
            <a:off x="5308416" y="2251154"/>
            <a:ext cx="580608" cy="33181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D32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hangingPunct="0"/>
            <a:endParaRPr lang="en-US" sz="16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5308416" y="1793934"/>
            <a:ext cx="580608" cy="33181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D32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hangingPunct="0"/>
            <a:endParaRPr lang="en-US" sz="16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5308416" y="1336714"/>
            <a:ext cx="580608" cy="33181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D32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hangingPunct="0"/>
            <a:endParaRPr lang="en-US" sz="16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99699" y="873290"/>
            <a:ext cx="307540" cy="377390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 sz="2000" b="1">
                <a:latin typeface="Arial" pitchFamily="18"/>
                <a:ea typeface="Microsoft YaHei" pitchFamily="2"/>
                <a:cs typeface="Mangal" pitchFamily="2"/>
              </a:rPr>
              <a:t>x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504220" y="862186"/>
            <a:ext cx="826526" cy="376719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 sz="2000" b="1" dirty="0">
                <a:latin typeface="Arial" pitchFamily="18"/>
                <a:ea typeface="Microsoft YaHei" pitchFamily="2"/>
                <a:cs typeface="Mangal" pitchFamily="2"/>
              </a:rPr>
              <a:t>-3x+4</a:t>
            </a:r>
            <a:endParaRPr lang="en-US" sz="2000" b="1" dirty="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38584" y="829527"/>
            <a:ext cx="307540" cy="377390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 sz="2000" b="1">
                <a:latin typeface="Arial" pitchFamily="18"/>
                <a:ea typeface="Microsoft YaHei" pitchFamily="2"/>
                <a:cs typeface="Mangal" pitchFamily="2"/>
              </a:rPr>
              <a:t>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187592" y="829527"/>
            <a:ext cx="692261" cy="377390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 sz="2000" b="1">
                <a:latin typeface="Arial" pitchFamily="18"/>
                <a:ea typeface="Microsoft YaHei" pitchFamily="2"/>
                <a:cs typeface="Mangal" pitchFamily="2"/>
              </a:rPr>
              <a:t>(x,y)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979452" y="1327242"/>
            <a:ext cx="293241" cy="347895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>
                <a:solidFill>
                  <a:srgbClr val="0000FF"/>
                </a:solidFill>
                <a:latin typeface="Arial" pitchFamily="18"/>
                <a:ea typeface="Microsoft YaHei" pitchFamily="2"/>
                <a:cs typeface="Mangal" pitchFamily="2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537203" y="1327242"/>
            <a:ext cx="915399" cy="347895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>
                <a:solidFill>
                  <a:srgbClr val="0000FF"/>
                </a:solidFill>
                <a:latin typeface="Arial" pitchFamily="18"/>
                <a:ea typeface="Microsoft YaHei" pitchFamily="2"/>
                <a:cs typeface="Mangal" pitchFamily="2"/>
              </a:rPr>
              <a:t>-3(0)+4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979452" y="1783483"/>
            <a:ext cx="293241" cy="347895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>
                <a:solidFill>
                  <a:srgbClr val="FF0000"/>
                </a:solidFill>
                <a:latin typeface="Arial" pitchFamily="18"/>
                <a:ea typeface="Microsoft YaHei" pitchFamily="2"/>
                <a:cs typeface="Mangal" pitchFamily="2"/>
              </a:rPr>
              <a:t>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979452" y="2239723"/>
            <a:ext cx="293241" cy="347895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>
                <a:solidFill>
                  <a:srgbClr val="94006B"/>
                </a:solidFill>
                <a:latin typeface="Arial" pitchFamily="18"/>
                <a:ea typeface="Microsoft YaHei" pitchFamily="2"/>
                <a:cs typeface="Mangal" pitchFamily="2"/>
              </a:rPr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712787" y="1327569"/>
            <a:ext cx="293241" cy="347895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>
                <a:solidFill>
                  <a:srgbClr val="0000FF"/>
                </a:solidFill>
                <a:latin typeface="Arial" pitchFamily="18"/>
                <a:ea typeface="Microsoft YaHei" pitchFamily="2"/>
                <a:cs typeface="Mangal" pitchFamily="2"/>
              </a:rPr>
              <a:t>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300579" y="1327896"/>
            <a:ext cx="639490" cy="347895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>
                <a:solidFill>
                  <a:srgbClr val="0000FF"/>
                </a:solidFill>
                <a:latin typeface="Arial" pitchFamily="18"/>
                <a:ea typeface="Microsoft YaHei" pitchFamily="2"/>
                <a:cs typeface="Mangal" pitchFamily="2"/>
              </a:rPr>
              <a:t>(0,4)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501935" y="1783810"/>
            <a:ext cx="915399" cy="347895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>
                <a:solidFill>
                  <a:srgbClr val="FF0000"/>
                </a:solidFill>
                <a:latin typeface="Arial" pitchFamily="18"/>
                <a:ea typeface="Microsoft YaHei" pitchFamily="2"/>
                <a:cs typeface="Mangal" pitchFamily="2"/>
              </a:rPr>
              <a:t>-3(1)+4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742829" y="1784136"/>
            <a:ext cx="293241" cy="347895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>
                <a:solidFill>
                  <a:srgbClr val="FF0000"/>
                </a:solidFill>
                <a:latin typeface="Arial" pitchFamily="18"/>
                <a:ea typeface="Microsoft YaHei" pitchFamily="2"/>
                <a:cs typeface="Mangal" pitchFamily="2"/>
              </a:rPr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265311" y="1784462"/>
            <a:ext cx="639490" cy="347895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>
                <a:solidFill>
                  <a:srgbClr val="FF0000"/>
                </a:solidFill>
                <a:latin typeface="Arial" pitchFamily="18"/>
                <a:ea typeface="Microsoft YaHei" pitchFamily="2"/>
                <a:cs typeface="Mangal" pitchFamily="2"/>
              </a:rPr>
              <a:t>(1,1)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501935" y="2240050"/>
            <a:ext cx="915399" cy="347895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>
                <a:solidFill>
                  <a:srgbClr val="94006B"/>
                </a:solidFill>
                <a:latin typeface="Arial" pitchFamily="18"/>
                <a:ea typeface="Microsoft YaHei" pitchFamily="2"/>
                <a:cs typeface="Mangal" pitchFamily="2"/>
              </a:rPr>
              <a:t>-3(2)+4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742830" y="2240376"/>
            <a:ext cx="370122" cy="347895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>
                <a:solidFill>
                  <a:srgbClr val="94006B"/>
                </a:solidFill>
                <a:latin typeface="Arial" pitchFamily="18"/>
                <a:ea typeface="Microsoft YaHei" pitchFamily="2"/>
                <a:cs typeface="Mangal" pitchFamily="2"/>
              </a:rPr>
              <a:t>-2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265311" y="2240703"/>
            <a:ext cx="716370" cy="347895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en-US">
                <a:solidFill>
                  <a:srgbClr val="94006B"/>
                </a:solidFill>
                <a:latin typeface="Arial" pitchFamily="18"/>
                <a:ea typeface="Microsoft YaHei" pitchFamily="2"/>
                <a:cs typeface="Mangal" pitchFamily="2"/>
              </a:rPr>
              <a:t>(2,-2)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>
                <a:spLocks noResize="1"/>
              </p:cNvSpPr>
              <p:nvPr/>
            </p:nvSpPr>
            <p:spPr>
              <a:xfrm>
                <a:off x="718087" y="829527"/>
                <a:ext cx="1594875" cy="3566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81639" tIns="40820" rIns="81639" bIns="40820" anchorCtr="0" compatLnSpc="0"/>
              <a:lstStyle/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r>
                        <a:rPr lang="en-US" i="0">
                          <a:latin typeface="Cambria Math"/>
                        </a:rPr>
                        <m:t>=−3</m:t>
                      </m:r>
                      <m:r>
                        <m:rPr>
                          <m:sty m:val="p"/>
                        </m:rPr>
                        <a:rPr lang="en-US" i="0">
                          <a:latin typeface="Cambria Math"/>
                        </a:rPr>
                        <m:t>x</m:t>
                      </m:r>
                      <m:r>
                        <a:rPr lang="en-US" i="0">
                          <a:latin typeface="Cambria Math"/>
                        </a:rPr>
                        <m:t>+4</m:t>
                      </m:r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640" y="914400"/>
                <a:ext cx="1758239" cy="393120"/>
              </a:xfrm>
              <a:prstGeom prst="rect">
                <a:avLst/>
              </a:prstGeom>
              <a:blipFill rotWithShape="1">
                <a:blip r:embed="rId5"/>
                <a:stretch>
                  <a:fillRect b="-156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7" name="Group 46"/>
          <p:cNvGrpSpPr/>
          <p:nvPr/>
        </p:nvGrpSpPr>
        <p:grpSpPr>
          <a:xfrm>
            <a:off x="659306" y="2674324"/>
            <a:ext cx="4371792" cy="3951031"/>
            <a:chOff x="731519" y="2912040"/>
            <a:chExt cx="4819597" cy="4355280"/>
          </a:xfrm>
        </p:grpSpPr>
        <p:grpSp>
          <p:nvGrpSpPr>
            <p:cNvPr id="48" name="Group 47"/>
            <p:cNvGrpSpPr/>
            <p:nvPr/>
          </p:nvGrpSpPr>
          <p:grpSpPr>
            <a:xfrm>
              <a:off x="731519" y="3070440"/>
              <a:ext cx="4764241" cy="4196880"/>
              <a:chOff x="731519" y="3070440"/>
              <a:chExt cx="4764241" cy="4196880"/>
            </a:xfrm>
          </p:grpSpPr>
          <p:sp>
            <p:nvSpPr>
              <p:cNvPr id="49" name="Freeform 48"/>
              <p:cNvSpPr/>
              <p:nvPr/>
            </p:nvSpPr>
            <p:spPr>
              <a:xfrm>
                <a:off x="964800" y="3297600"/>
                <a:ext cx="4272480" cy="374292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1869" h="10398">
                    <a:moveTo>
                      <a:pt x="0" y="0"/>
                    </a:moveTo>
                    <a:lnTo>
                      <a:pt x="0" y="10398"/>
                    </a:lnTo>
                    <a:close/>
                    <a:moveTo>
                      <a:pt x="849" y="-10398"/>
                    </a:moveTo>
                    <a:lnTo>
                      <a:pt x="849" y="0"/>
                    </a:lnTo>
                    <a:close/>
                    <a:moveTo>
                      <a:pt x="11869" y="-20796"/>
                    </a:moveTo>
                    <a:lnTo>
                      <a:pt x="0" y="-20796"/>
                    </a:lnTo>
                    <a:close/>
                    <a:moveTo>
                      <a:pt x="23738" y="-15597"/>
                    </a:moveTo>
                    <a:lnTo>
                      <a:pt x="11869" y="-15597"/>
                    </a:lnTo>
                    <a:close/>
                    <a:moveTo>
                      <a:pt x="25434" y="-20796"/>
                    </a:moveTo>
                    <a:lnTo>
                      <a:pt x="25434" y="-10398"/>
                    </a:lnTo>
                    <a:close/>
                    <a:moveTo>
                      <a:pt x="26281" y="-31194"/>
                    </a:moveTo>
                    <a:lnTo>
                      <a:pt x="26281" y="-20796"/>
                    </a:lnTo>
                    <a:close/>
                    <a:moveTo>
                      <a:pt x="27130" y="-41592"/>
                    </a:moveTo>
                    <a:lnTo>
                      <a:pt x="27130" y="-31194"/>
                    </a:lnTo>
                    <a:close/>
                    <a:moveTo>
                      <a:pt x="27977" y="-51990"/>
                    </a:moveTo>
                    <a:lnTo>
                      <a:pt x="27977" y="-41592"/>
                    </a:lnTo>
                    <a:close/>
                    <a:moveTo>
                      <a:pt x="28824" y="-62388"/>
                    </a:moveTo>
                    <a:lnTo>
                      <a:pt x="28824" y="-51990"/>
                    </a:lnTo>
                    <a:close/>
                    <a:moveTo>
                      <a:pt x="29673" y="-72786"/>
                    </a:moveTo>
                    <a:lnTo>
                      <a:pt x="29673" y="-62388"/>
                    </a:lnTo>
                    <a:close/>
                    <a:moveTo>
                      <a:pt x="30521" y="-83184"/>
                    </a:moveTo>
                    <a:lnTo>
                      <a:pt x="30521" y="-72786"/>
                    </a:lnTo>
                    <a:close/>
                    <a:moveTo>
                      <a:pt x="31368" y="-93582"/>
                    </a:moveTo>
                    <a:lnTo>
                      <a:pt x="31368" y="-83184"/>
                    </a:lnTo>
                    <a:close/>
                    <a:moveTo>
                      <a:pt x="32216" y="-103980"/>
                    </a:moveTo>
                    <a:lnTo>
                      <a:pt x="32216" y="-93582"/>
                    </a:lnTo>
                    <a:close/>
                    <a:moveTo>
                      <a:pt x="33064" y="-114378"/>
                    </a:moveTo>
                    <a:lnTo>
                      <a:pt x="33064" y="-103980"/>
                    </a:lnTo>
                    <a:close/>
                    <a:moveTo>
                      <a:pt x="33911" y="-124776"/>
                    </a:moveTo>
                    <a:lnTo>
                      <a:pt x="33911" y="-114378"/>
                    </a:lnTo>
                    <a:close/>
                    <a:moveTo>
                      <a:pt x="34759" y="-135174"/>
                    </a:moveTo>
                    <a:lnTo>
                      <a:pt x="34759" y="-124776"/>
                    </a:lnTo>
                    <a:close/>
                    <a:moveTo>
                      <a:pt x="35607" y="-145572"/>
                    </a:moveTo>
                    <a:lnTo>
                      <a:pt x="35607" y="-135174"/>
                    </a:lnTo>
                    <a:close/>
                    <a:moveTo>
                      <a:pt x="35607" y="-155227"/>
                    </a:moveTo>
                    <a:lnTo>
                      <a:pt x="23738" y="-155227"/>
                    </a:lnTo>
                    <a:close/>
                    <a:moveTo>
                      <a:pt x="47476" y="-154484"/>
                    </a:moveTo>
                    <a:lnTo>
                      <a:pt x="35607" y="-154484"/>
                    </a:lnTo>
                    <a:close/>
                    <a:moveTo>
                      <a:pt x="59345" y="-153742"/>
                    </a:moveTo>
                    <a:lnTo>
                      <a:pt x="47476" y="-153742"/>
                    </a:lnTo>
                    <a:close/>
                    <a:moveTo>
                      <a:pt x="71214" y="-152999"/>
                    </a:moveTo>
                    <a:lnTo>
                      <a:pt x="59345" y="-152999"/>
                    </a:lnTo>
                    <a:close/>
                    <a:moveTo>
                      <a:pt x="83083" y="-152256"/>
                    </a:moveTo>
                    <a:lnTo>
                      <a:pt x="71214" y="-152256"/>
                    </a:lnTo>
                    <a:close/>
                    <a:moveTo>
                      <a:pt x="94952" y="-150028"/>
                    </a:moveTo>
                    <a:lnTo>
                      <a:pt x="83083" y="-150028"/>
                    </a:lnTo>
                    <a:close/>
                    <a:moveTo>
                      <a:pt x="106821" y="-149286"/>
                    </a:moveTo>
                    <a:lnTo>
                      <a:pt x="94952" y="-149286"/>
                    </a:lnTo>
                    <a:close/>
                    <a:moveTo>
                      <a:pt x="118690" y="-148543"/>
                    </a:moveTo>
                    <a:lnTo>
                      <a:pt x="106821" y="-148543"/>
                    </a:lnTo>
                    <a:close/>
                    <a:moveTo>
                      <a:pt x="130559" y="-147800"/>
                    </a:moveTo>
                    <a:lnTo>
                      <a:pt x="118690" y="-147800"/>
                    </a:lnTo>
                    <a:close/>
                    <a:moveTo>
                      <a:pt x="142428" y="-147058"/>
                    </a:moveTo>
                    <a:lnTo>
                      <a:pt x="130559" y="-147058"/>
                    </a:lnTo>
                    <a:close/>
                    <a:moveTo>
                      <a:pt x="154297" y="-146315"/>
                    </a:moveTo>
                    <a:lnTo>
                      <a:pt x="142428" y="-146315"/>
                    </a:lnTo>
                    <a:close/>
                    <a:moveTo>
                      <a:pt x="166166" y="-145572"/>
                    </a:moveTo>
                    <a:lnTo>
                      <a:pt x="154297" y="-145572"/>
                    </a:lnTo>
                    <a:close/>
                    <a:moveTo>
                      <a:pt x="178035" y="-151514"/>
                    </a:moveTo>
                    <a:lnTo>
                      <a:pt x="166166" y="-151514"/>
                    </a:lnTo>
                    <a:close/>
                    <a:moveTo>
                      <a:pt x="178884" y="-150957"/>
                    </a:moveTo>
                    <a:lnTo>
                      <a:pt x="178884" y="-150585"/>
                    </a:lnTo>
                    <a:close/>
                    <a:moveTo>
                      <a:pt x="179731" y="-151329"/>
                    </a:moveTo>
                    <a:lnTo>
                      <a:pt x="179731" y="-150957"/>
                    </a:lnTo>
                    <a:close/>
                    <a:moveTo>
                      <a:pt x="180578" y="-151701"/>
                    </a:moveTo>
                    <a:lnTo>
                      <a:pt x="180578" y="-151329"/>
                    </a:lnTo>
                    <a:close/>
                    <a:moveTo>
                      <a:pt x="181427" y="-152073"/>
                    </a:moveTo>
                    <a:lnTo>
                      <a:pt x="181427" y="-151701"/>
                    </a:lnTo>
                    <a:close/>
                    <a:moveTo>
                      <a:pt x="182274" y="-152445"/>
                    </a:moveTo>
                    <a:lnTo>
                      <a:pt x="182274" y="-152073"/>
                    </a:lnTo>
                    <a:close/>
                    <a:moveTo>
                      <a:pt x="183121" y="-152817"/>
                    </a:moveTo>
                    <a:lnTo>
                      <a:pt x="183121" y="-152445"/>
                    </a:lnTo>
                    <a:close/>
                    <a:moveTo>
                      <a:pt x="184818" y="-153189"/>
                    </a:moveTo>
                    <a:lnTo>
                      <a:pt x="184818" y="-152817"/>
                    </a:lnTo>
                    <a:close/>
                    <a:moveTo>
                      <a:pt x="185665" y="-153561"/>
                    </a:moveTo>
                    <a:lnTo>
                      <a:pt x="185665" y="-153189"/>
                    </a:lnTo>
                    <a:close/>
                    <a:moveTo>
                      <a:pt x="186513" y="-153933"/>
                    </a:moveTo>
                    <a:lnTo>
                      <a:pt x="186513" y="-153561"/>
                    </a:lnTo>
                    <a:close/>
                    <a:moveTo>
                      <a:pt x="187361" y="-154305"/>
                    </a:moveTo>
                    <a:lnTo>
                      <a:pt x="187361" y="-153933"/>
                    </a:lnTo>
                    <a:close/>
                    <a:moveTo>
                      <a:pt x="188208" y="-154677"/>
                    </a:moveTo>
                    <a:lnTo>
                      <a:pt x="188208" y="-154305"/>
                    </a:lnTo>
                    <a:close/>
                    <a:moveTo>
                      <a:pt x="189056" y="-155049"/>
                    </a:moveTo>
                    <a:lnTo>
                      <a:pt x="189056" y="-154677"/>
                    </a:lnTo>
                    <a:close/>
                    <a:moveTo>
                      <a:pt x="184182" y="-155978"/>
                    </a:moveTo>
                    <a:lnTo>
                      <a:pt x="183757" y="-155978"/>
                    </a:lnTo>
                    <a:close/>
                    <a:moveTo>
                      <a:pt x="184607" y="-154492"/>
                    </a:moveTo>
                    <a:lnTo>
                      <a:pt x="184182" y="-154492"/>
                    </a:lnTo>
                    <a:close/>
                    <a:moveTo>
                      <a:pt x="185032" y="-153750"/>
                    </a:moveTo>
                    <a:lnTo>
                      <a:pt x="184607" y="-153750"/>
                    </a:lnTo>
                    <a:close/>
                    <a:moveTo>
                      <a:pt x="185457" y="-153007"/>
                    </a:moveTo>
                    <a:lnTo>
                      <a:pt x="185032" y="-153007"/>
                    </a:lnTo>
                    <a:close/>
                    <a:moveTo>
                      <a:pt x="185882" y="-152264"/>
                    </a:moveTo>
                    <a:lnTo>
                      <a:pt x="185457" y="-152264"/>
                    </a:lnTo>
                    <a:close/>
                    <a:moveTo>
                      <a:pt x="186307" y="-151522"/>
                    </a:moveTo>
                    <a:lnTo>
                      <a:pt x="185882" y="-151522"/>
                    </a:lnTo>
                    <a:close/>
                    <a:moveTo>
                      <a:pt x="186732" y="-150779"/>
                    </a:moveTo>
                    <a:lnTo>
                      <a:pt x="186307" y="-150779"/>
                    </a:lnTo>
                    <a:close/>
                    <a:moveTo>
                      <a:pt x="187157" y="-157463"/>
                    </a:moveTo>
                    <a:lnTo>
                      <a:pt x="186732" y="-157463"/>
                    </a:lnTo>
                    <a:close/>
                    <a:moveTo>
                      <a:pt x="187582" y="-156720"/>
                    </a:moveTo>
                    <a:lnTo>
                      <a:pt x="187157" y="-156720"/>
                    </a:lnTo>
                    <a:close/>
                    <a:moveTo>
                      <a:pt x="188007" y="-158948"/>
                    </a:moveTo>
                    <a:lnTo>
                      <a:pt x="187582" y="-158948"/>
                    </a:lnTo>
                    <a:close/>
                    <a:moveTo>
                      <a:pt x="188432" y="-158206"/>
                    </a:moveTo>
                    <a:lnTo>
                      <a:pt x="188007" y="-158206"/>
                    </a:lnTo>
                    <a:close/>
                    <a:moveTo>
                      <a:pt x="188857" y="-150036"/>
                    </a:moveTo>
                    <a:lnTo>
                      <a:pt x="188432" y="-150036"/>
                    </a:lnTo>
                    <a:close/>
                    <a:moveTo>
                      <a:pt x="189282" y="-159691"/>
                    </a:moveTo>
                    <a:lnTo>
                      <a:pt x="188857" y="-159691"/>
                    </a:lnTo>
                    <a:close/>
                    <a:moveTo>
                      <a:pt x="195429" y="-155421"/>
                    </a:moveTo>
                    <a:lnTo>
                      <a:pt x="195429" y="-155049"/>
                    </a:lnTo>
                    <a:close/>
                    <a:moveTo>
                      <a:pt x="183560" y="-155793"/>
                    </a:moveTo>
                    <a:lnTo>
                      <a:pt x="183560" y="-155421"/>
                    </a:lnTo>
                    <a:close/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85320" tIns="42120" rIns="85320" bIns="42120" anchor="t" anchorCtr="0" compatLnSpc="0"/>
              <a:lstStyle/>
              <a:p>
                <a:pPr hangingPunct="0"/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50" name="Straight Connector 49"/>
              <p:cNvSpPr/>
              <p:nvPr/>
            </p:nvSpPr>
            <p:spPr>
              <a:xfrm>
                <a:off x="731519" y="5157000"/>
                <a:ext cx="4764241" cy="0"/>
              </a:xfrm>
              <a:prstGeom prst="line">
                <a:avLst/>
              </a:prstGeom>
              <a:noFill/>
              <a:ln w="18360">
                <a:solidFill>
                  <a:srgbClr val="000000"/>
                </a:solidFill>
                <a:prstDash val="solid"/>
                <a:headEnd type="arrow"/>
                <a:tailEnd type="arrow"/>
              </a:ln>
            </p:spPr>
            <p:txBody>
              <a:bodyPr vert="horz" wrap="none" lIns="99360" tIns="54360" rIns="99360" bIns="54360" anchor="ctr" anchorCtr="0" compatLnSpc="0"/>
              <a:lstStyle/>
              <a:p>
                <a:pPr hangingPunct="0"/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51" name="Straight Connector 50"/>
              <p:cNvSpPr/>
              <p:nvPr/>
            </p:nvSpPr>
            <p:spPr>
              <a:xfrm>
                <a:off x="3082320" y="3070440"/>
                <a:ext cx="0" cy="4196880"/>
              </a:xfrm>
              <a:prstGeom prst="line">
                <a:avLst/>
              </a:prstGeom>
              <a:noFill/>
              <a:ln w="18360">
                <a:solidFill>
                  <a:srgbClr val="000000"/>
                </a:solidFill>
                <a:prstDash val="solid"/>
                <a:headEnd type="arrow"/>
                <a:tailEnd type="arrow"/>
              </a:ln>
            </p:spPr>
            <p:txBody>
              <a:bodyPr vert="horz" wrap="none" lIns="99360" tIns="54360" rIns="99360" bIns="54360" anchor="ctr" anchorCtr="0" compatLnSpc="0"/>
              <a:lstStyle/>
              <a:p>
                <a:pPr hangingPunct="0"/>
                <a:endParaRPr lang="en-US" sz="160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>
              <a:off x="5237640" y="4726800"/>
              <a:ext cx="313476" cy="360282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hangingPunct="0"/>
              <a:r>
                <a:rPr lang="en-US" sz="1600">
                  <a:latin typeface="Arial" pitchFamily="18"/>
                  <a:ea typeface="Microsoft YaHei" pitchFamily="2"/>
                  <a:cs typeface="Mangal" pitchFamily="2"/>
                </a:rPr>
                <a:t>x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113639" y="2912040"/>
              <a:ext cx="313476" cy="360282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hangingPunct="0"/>
              <a:r>
                <a:rPr lang="en-US" sz="1600">
                  <a:latin typeface="Arial" pitchFamily="18"/>
                  <a:ea typeface="Microsoft YaHei" pitchFamily="2"/>
                  <a:cs typeface="Mangal" pitchFamily="2"/>
                </a:rPr>
                <a:t>y</a:t>
              </a:r>
            </a:p>
          </p:txBody>
        </p:sp>
      </p:grpSp>
      <p:sp>
        <p:nvSpPr>
          <p:cNvPr id="54" name="Freeform 53"/>
          <p:cNvSpPr/>
          <p:nvPr/>
        </p:nvSpPr>
        <p:spPr>
          <a:xfrm>
            <a:off x="2774379" y="3693028"/>
            <a:ext cx="82944" cy="8295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0000FF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hangingPunct="0"/>
            <a:endParaRPr lang="en-US" sz="16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5" name="Freeform 54"/>
          <p:cNvSpPr/>
          <p:nvPr/>
        </p:nvSpPr>
        <p:spPr>
          <a:xfrm rot="7419600">
            <a:off x="2713514" y="2201642"/>
            <a:ext cx="3046389" cy="94536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329" h="2896">
                <a:moveTo>
                  <a:pt x="0" y="0"/>
                </a:moveTo>
                <a:cubicBezTo>
                  <a:pt x="6165" y="0"/>
                  <a:pt x="9329" y="2896"/>
                  <a:pt x="9329" y="2896"/>
                </a:cubicBezTo>
              </a:path>
            </a:pathLst>
          </a:custGeom>
          <a:noFill/>
          <a:ln w="18360">
            <a:solidFill>
              <a:srgbClr val="0000FF"/>
            </a:solidFill>
            <a:prstDash val="solid"/>
            <a:tailEnd type="arrow"/>
          </a:ln>
        </p:spPr>
        <p:txBody>
          <a:bodyPr vert="horz" wrap="none" lIns="89803" tIns="48983" rIns="89803" bIns="48983" anchor="ctr" anchorCtr="0" compatLnSpc="0"/>
          <a:lstStyle/>
          <a:p>
            <a:pPr hangingPunct="0"/>
            <a:endParaRPr lang="en-US" sz="16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6" name="Freeform 55"/>
          <p:cNvSpPr/>
          <p:nvPr/>
        </p:nvSpPr>
        <p:spPr>
          <a:xfrm>
            <a:off x="3035620" y="4411516"/>
            <a:ext cx="82944" cy="8295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000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hangingPunct="0"/>
            <a:endParaRPr lang="en-US" sz="16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7" name="Freeform 56"/>
          <p:cNvSpPr/>
          <p:nvPr/>
        </p:nvSpPr>
        <p:spPr>
          <a:xfrm rot="7092600">
            <a:off x="2873335" y="2755894"/>
            <a:ext cx="3144011" cy="102547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916" h="3204">
                <a:moveTo>
                  <a:pt x="0" y="0"/>
                </a:moveTo>
                <a:cubicBezTo>
                  <a:pt x="6415" y="1"/>
                  <a:pt x="10916" y="3204"/>
                  <a:pt x="10916" y="3204"/>
                </a:cubicBezTo>
              </a:path>
            </a:pathLst>
          </a:custGeom>
          <a:noFill/>
          <a:ln w="18360">
            <a:solidFill>
              <a:srgbClr val="FF0000"/>
            </a:solidFill>
            <a:prstDash val="solid"/>
            <a:tailEnd type="arrow"/>
          </a:ln>
        </p:spPr>
        <p:txBody>
          <a:bodyPr vert="horz" wrap="none" lIns="89803" tIns="48983" rIns="89803" bIns="48983" anchor="ctr" anchorCtr="0" compatLnSpc="0"/>
          <a:lstStyle/>
          <a:p>
            <a:pPr hangingPunct="0"/>
            <a:endParaRPr lang="en-US" sz="16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8" name="Freeform 57"/>
          <p:cNvSpPr/>
          <p:nvPr/>
        </p:nvSpPr>
        <p:spPr>
          <a:xfrm>
            <a:off x="3329516" y="5130003"/>
            <a:ext cx="82944" cy="8295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80008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hangingPunct="0"/>
            <a:endParaRPr lang="en-US" sz="16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9" name="Freeform 58"/>
          <p:cNvSpPr/>
          <p:nvPr/>
        </p:nvSpPr>
        <p:spPr>
          <a:xfrm rot="6325200">
            <a:off x="3081406" y="3181425"/>
            <a:ext cx="3014581" cy="135011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5369" h="4282">
                <a:moveTo>
                  <a:pt x="0" y="0"/>
                </a:moveTo>
                <a:cubicBezTo>
                  <a:pt x="5138" y="0"/>
                  <a:pt x="15369" y="4282"/>
                  <a:pt x="15369" y="4282"/>
                </a:cubicBezTo>
              </a:path>
            </a:pathLst>
          </a:custGeom>
          <a:noFill/>
          <a:ln w="18360">
            <a:solidFill>
              <a:srgbClr val="800080"/>
            </a:solidFill>
            <a:prstDash val="solid"/>
            <a:tailEnd type="arrow"/>
          </a:ln>
        </p:spPr>
        <p:txBody>
          <a:bodyPr vert="horz" wrap="none" lIns="89803" tIns="48983" rIns="89803" bIns="48983" anchor="ctr" anchorCtr="0" compatLnSpc="0"/>
          <a:lstStyle/>
          <a:p>
            <a:pPr hangingPunct="0"/>
            <a:endParaRPr lang="en-US" sz="16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112952" y="52562"/>
            <a:ext cx="2907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 more than </a:t>
            </a:r>
          </a:p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three times the input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67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  <p:bldP spid="31" grpId="0" build="p"/>
      <p:bldP spid="32" grpId="0" build="p"/>
      <p:bldP spid="33" grpId="0" build="p"/>
      <p:bldP spid="34" grpId="0" build="p"/>
      <p:bldP spid="35" grpId="0" build="p"/>
      <p:bldP spid="37" grpId="0" build="p"/>
      <p:bldP spid="38" grpId="0" build="p"/>
      <p:bldP spid="39" grpId="0" build="p"/>
      <p:bldP spid="40" grpId="0" build="p"/>
      <p:bldP spid="41" grpId="0" build="p"/>
      <p:bldP spid="42" grpId="0" build="p"/>
      <p:bldP spid="43" grpId="0" build="p"/>
      <p:bldP spid="44" grpId="0" build="p"/>
      <p:bldP spid="45" grpId="0" build="p"/>
      <p:bldP spid="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90" y="838200"/>
            <a:ext cx="4055810" cy="4572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057400"/>
            <a:ext cx="3395475" cy="65718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45" y="1640683"/>
            <a:ext cx="1321996" cy="416717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25690" y="3352800"/>
            <a:ext cx="371291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124200"/>
            <a:ext cx="0" cy="3276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200400" y="3124200"/>
            <a:ext cx="0" cy="3276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4745" y="2939534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271807" y="2990395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54169" y="2774952"/>
            <a:ext cx="114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2x - 1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9772" y="1271351"/>
            <a:ext cx="5175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Rule:  The output is 1 less than two times the input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5690" y="3387436"/>
            <a:ext cx="43473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-3</a:t>
            </a:r>
          </a:p>
          <a:p>
            <a:endParaRPr lang="en-US" sz="2400" b="1" dirty="0"/>
          </a:p>
          <a:p>
            <a:r>
              <a:rPr lang="en-US" sz="2400" b="1" dirty="0" smtClean="0"/>
              <a:t>-1</a:t>
            </a:r>
          </a:p>
          <a:p>
            <a:endParaRPr lang="en-US" sz="2400" b="1" dirty="0"/>
          </a:p>
          <a:p>
            <a:r>
              <a:rPr lang="en-US" sz="2400" b="1" dirty="0" smtClean="0"/>
              <a:t> 2</a:t>
            </a:r>
          </a:p>
          <a:p>
            <a:endParaRPr lang="en-US" sz="2400" b="1" dirty="0"/>
          </a:p>
          <a:p>
            <a:r>
              <a:rPr lang="en-US" sz="2400" b="1" dirty="0" smtClean="0"/>
              <a:t> 5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060201" y="3387436"/>
            <a:ext cx="517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2</a:t>
            </a:r>
            <a:endParaRPr lang="en-US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309077" y="3391647"/>
            <a:ext cx="859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(       )</a:t>
            </a:r>
            <a:endParaRPr lang="en-US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104180" y="3391647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-</a:t>
            </a:r>
            <a:endParaRPr lang="en-US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431222" y="339659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491603" y="3391646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-3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06708" y="3400553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-7</a:t>
            </a:r>
            <a:endParaRPr lang="en-US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219119" y="4130281"/>
            <a:ext cx="1505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2( </a:t>
            </a:r>
            <a:r>
              <a:rPr lang="en-US" sz="2800" b="1" dirty="0" smtClean="0">
                <a:solidFill>
                  <a:srgbClr val="FF0000"/>
                </a:solidFill>
              </a:rPr>
              <a:t>-1</a:t>
            </a:r>
            <a:r>
              <a:rPr lang="en-US" sz="2800" b="1" dirty="0" smtClean="0"/>
              <a:t> ) - 1</a:t>
            </a:r>
            <a:endParaRPr lang="en-US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460961" y="4130281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-3</a:t>
            </a:r>
            <a:endParaRPr lang="en-US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259482" y="4824845"/>
            <a:ext cx="13131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2( </a:t>
            </a:r>
            <a:r>
              <a:rPr lang="en-US" sz="2800" b="1" dirty="0" smtClean="0">
                <a:solidFill>
                  <a:srgbClr val="FF0000"/>
                </a:solidFill>
              </a:rPr>
              <a:t>2</a:t>
            </a:r>
            <a:r>
              <a:rPr lang="en-US" sz="2800" b="1" dirty="0" smtClean="0"/>
              <a:t>) - 1</a:t>
            </a:r>
            <a:endParaRPr lang="en-US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524418" y="479574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300358" y="5541872"/>
            <a:ext cx="1231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2(</a:t>
            </a:r>
            <a:r>
              <a:rPr lang="en-US" sz="2800" b="1" dirty="0" smtClean="0">
                <a:solidFill>
                  <a:srgbClr val="FF0000"/>
                </a:solidFill>
              </a:rPr>
              <a:t>5</a:t>
            </a:r>
            <a:r>
              <a:rPr lang="en-US" sz="2800" b="1" dirty="0" smtClean="0"/>
              <a:t>) - 1</a:t>
            </a:r>
            <a:endParaRPr lang="en-US" sz="28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471884" y="554187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9</a:t>
            </a:r>
            <a:endParaRPr lang="en-US" sz="2800" b="1" dirty="0"/>
          </a:p>
        </p:txBody>
      </p:sp>
      <p:pic>
        <p:nvPicPr>
          <p:cNvPr id="30" name="Picture 29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423" y="1570232"/>
            <a:ext cx="4508832" cy="5287768"/>
          </a:xfrm>
          <a:prstGeom prst="rect">
            <a:avLst/>
          </a:prstGeom>
        </p:spPr>
      </p:pic>
      <p:sp>
        <p:nvSpPr>
          <p:cNvPr id="31" name="Oval 30"/>
          <p:cNvSpPr/>
          <p:nvPr/>
        </p:nvSpPr>
        <p:spPr>
          <a:xfrm>
            <a:off x="5359028" y="6065092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943600" y="4981157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781800" y="3232666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7654636" y="1638424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5181600" y="1143000"/>
            <a:ext cx="2819400" cy="548640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12076" y="195590"/>
            <a:ext cx="2889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Example 2:  Graph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381500" y="697468"/>
            <a:ext cx="2814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time…the input is given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326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5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1" grpId="0" animBg="1"/>
      <p:bldP spid="32" grpId="0" animBg="1"/>
      <p:bldP spid="33" grpId="0" animBg="1"/>
      <p:bldP spid="35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1025"/>
            <a:ext cx="43749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latin typeface="Baskerville Old Face" pitchFamily="18" charset="0"/>
              </a:rPr>
              <a:t>Practice 2:  Your </a:t>
            </a:r>
            <a:r>
              <a:rPr lang="en-US" sz="3200" b="1" i="1" dirty="0" smtClean="0">
                <a:latin typeface="Baskerville Old Face" pitchFamily="18" charset="0"/>
              </a:rPr>
              <a:t>Turn…..</a:t>
            </a:r>
            <a:endParaRPr lang="en-US" sz="3200" b="1" i="1" dirty="0">
              <a:latin typeface="Baskerville Old Fac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321" y="914400"/>
            <a:ext cx="2372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y = -4x + 2</a:t>
            </a:r>
            <a:endParaRPr lang="en-US" sz="28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519535"/>
            <a:ext cx="2573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Domain:  -1, 0, 1, 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26321" y="2667000"/>
            <a:ext cx="381227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38200" y="2362200"/>
            <a:ext cx="0" cy="3581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124200" y="2362200"/>
            <a:ext cx="0" cy="3581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143000" y="2177534"/>
            <a:ext cx="1752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-4x + 2</a:t>
            </a:r>
            <a:endParaRPr lang="en-US" sz="28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2179720"/>
            <a:ext cx="362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x</a:t>
            </a:r>
            <a:endParaRPr lang="en-US" sz="32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3473094" y="2115979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y</a:t>
            </a:r>
            <a:endParaRPr lang="en-US" sz="32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26321" y="2764495"/>
            <a:ext cx="478016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-1</a:t>
            </a:r>
          </a:p>
          <a:p>
            <a:endParaRPr lang="en-US" sz="2800" b="1" dirty="0"/>
          </a:p>
          <a:p>
            <a:r>
              <a:rPr lang="en-US" sz="2800" b="1" dirty="0" smtClean="0"/>
              <a:t>0</a:t>
            </a:r>
          </a:p>
          <a:p>
            <a:endParaRPr lang="en-US" sz="2800" b="1" dirty="0"/>
          </a:p>
          <a:p>
            <a:r>
              <a:rPr lang="en-US" sz="2800" b="1" dirty="0" smtClean="0"/>
              <a:t>1</a:t>
            </a:r>
          </a:p>
          <a:p>
            <a:endParaRPr lang="en-US" sz="2800" b="1" dirty="0"/>
          </a:p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105088" y="2786390"/>
            <a:ext cx="1766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-4 ( </a:t>
            </a:r>
            <a:r>
              <a:rPr lang="en-US" sz="2800" b="1" dirty="0" smtClean="0">
                <a:solidFill>
                  <a:srgbClr val="FF0000"/>
                </a:solidFill>
              </a:rPr>
              <a:t>-1 </a:t>
            </a:r>
            <a:r>
              <a:rPr lang="en-US" sz="2800" b="1" dirty="0" smtClean="0"/>
              <a:t>) + 2</a:t>
            </a:r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075729" y="3629680"/>
            <a:ext cx="1649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-4 ( </a:t>
            </a:r>
            <a:r>
              <a:rPr lang="en-US" sz="2800" b="1" dirty="0" smtClean="0">
                <a:solidFill>
                  <a:srgbClr val="FF0000"/>
                </a:solidFill>
              </a:rPr>
              <a:t>0</a:t>
            </a:r>
            <a:r>
              <a:rPr lang="en-US" sz="2800" b="1" dirty="0" smtClean="0"/>
              <a:t> ) + 2</a:t>
            </a:r>
            <a:endParaRPr lang="en-U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124781" y="4495800"/>
            <a:ext cx="1656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-4 ( </a:t>
            </a:r>
            <a:r>
              <a:rPr lang="en-US" sz="2800" b="1" dirty="0" smtClean="0">
                <a:solidFill>
                  <a:srgbClr val="FF0000"/>
                </a:solidFill>
              </a:rPr>
              <a:t>1</a:t>
            </a:r>
            <a:r>
              <a:rPr lang="en-US" sz="2800" b="1" dirty="0" smtClean="0"/>
              <a:t> ) + 2</a:t>
            </a:r>
            <a:endParaRPr lang="en-U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124781" y="5349818"/>
            <a:ext cx="1656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-4 ( </a:t>
            </a:r>
            <a:r>
              <a:rPr lang="en-US" sz="2800" b="1" dirty="0" smtClean="0">
                <a:solidFill>
                  <a:srgbClr val="FF0000"/>
                </a:solidFill>
              </a:rPr>
              <a:t>2</a:t>
            </a:r>
            <a:r>
              <a:rPr lang="en-US" sz="2800" b="1" dirty="0" smtClean="0"/>
              <a:t> ) + 2</a:t>
            </a:r>
            <a:endParaRPr lang="en-U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290192" y="278639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6</a:t>
            </a:r>
            <a:endParaRPr lang="en-US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290192" y="362275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234086" y="4419600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-2</a:t>
            </a:r>
            <a:endParaRPr lang="en-US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290192" y="5341961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-6</a:t>
            </a:r>
            <a:endParaRPr lang="en-US" sz="2800" b="1" dirty="0"/>
          </a:p>
        </p:txBody>
      </p:sp>
      <p:pic>
        <p:nvPicPr>
          <p:cNvPr id="22" name="Picture 2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633171"/>
            <a:ext cx="4385192" cy="5470188"/>
          </a:xfrm>
          <a:prstGeom prst="rect">
            <a:avLst/>
          </a:prstGeom>
        </p:spPr>
      </p:pic>
      <p:sp>
        <p:nvSpPr>
          <p:cNvPr id="23" name="Oval 22"/>
          <p:cNvSpPr/>
          <p:nvPr/>
        </p:nvSpPr>
        <p:spPr>
          <a:xfrm>
            <a:off x="5867400" y="1638424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154996" y="278639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400800" y="3910235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781800" y="5611428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5638800" y="393412"/>
            <a:ext cx="1447800" cy="6083588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418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 animBg="1"/>
      <p:bldP spid="24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402</Words>
  <Application>Microsoft Office PowerPoint</Application>
  <PresentationFormat>On-screen Show (4:3)</PresentationFormat>
  <Paragraphs>139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8.2 Graphing Linear equations using tables</vt:lpstr>
      <vt:lpstr>PowerPoint Presentation</vt:lpstr>
      <vt:lpstr>PowerPoint Presentation</vt:lpstr>
      <vt:lpstr>Graphing Linear Equations By Plotting Points</vt:lpstr>
      <vt:lpstr>PowerPoint Presentation</vt:lpstr>
      <vt:lpstr>PowerPoint Presentation</vt:lpstr>
      <vt:lpstr>PowerPoint Presentation</vt:lpstr>
      <vt:lpstr>PowerPoint Presentation</vt:lpstr>
    </vt:vector>
  </TitlesOfParts>
  <Company>Hemet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8.2 Graphing Linear equations using tables</dc:title>
  <dc:creator>Test Bench</dc:creator>
  <cp:lastModifiedBy>Test Bench</cp:lastModifiedBy>
  <cp:revision>5</cp:revision>
  <dcterms:created xsi:type="dcterms:W3CDTF">2013-12-10T23:53:41Z</dcterms:created>
  <dcterms:modified xsi:type="dcterms:W3CDTF">2013-12-11T00:34:05Z</dcterms:modified>
</cp:coreProperties>
</file>