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vm" ContentType="image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82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18" Type="http://schemas.openxmlformats.org/officeDocument/2006/relationships/image" Target="../media/image20.wmf"/><Relationship Id="rId3" Type="http://schemas.openxmlformats.org/officeDocument/2006/relationships/image" Target="../media/image5.wmf"/><Relationship Id="rId21" Type="http://schemas.openxmlformats.org/officeDocument/2006/relationships/image" Target="../media/image23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17" Type="http://schemas.openxmlformats.org/officeDocument/2006/relationships/image" Target="../media/image19.wmf"/><Relationship Id="rId2" Type="http://schemas.openxmlformats.org/officeDocument/2006/relationships/image" Target="../media/image4.wmf"/><Relationship Id="rId16" Type="http://schemas.openxmlformats.org/officeDocument/2006/relationships/image" Target="../media/image18.wmf"/><Relationship Id="rId20" Type="http://schemas.openxmlformats.org/officeDocument/2006/relationships/image" Target="../media/image22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10" Type="http://schemas.openxmlformats.org/officeDocument/2006/relationships/image" Target="../media/image12.wmf"/><Relationship Id="rId19" Type="http://schemas.openxmlformats.org/officeDocument/2006/relationships/image" Target="../media/image21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15.wmf"/><Relationship Id="rId18" Type="http://schemas.openxmlformats.org/officeDocument/2006/relationships/image" Target="../media/image20.wmf"/><Relationship Id="rId3" Type="http://schemas.openxmlformats.org/officeDocument/2006/relationships/image" Target="../media/image27.wmf"/><Relationship Id="rId21" Type="http://schemas.openxmlformats.org/officeDocument/2006/relationships/image" Target="../media/image41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17" Type="http://schemas.openxmlformats.org/officeDocument/2006/relationships/image" Target="../media/image19.wmf"/><Relationship Id="rId2" Type="http://schemas.openxmlformats.org/officeDocument/2006/relationships/image" Target="../media/image26.wmf"/><Relationship Id="rId16" Type="http://schemas.openxmlformats.org/officeDocument/2006/relationships/image" Target="../media/image38.wmf"/><Relationship Id="rId20" Type="http://schemas.openxmlformats.org/officeDocument/2006/relationships/image" Target="../media/image40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5" Type="http://schemas.openxmlformats.org/officeDocument/2006/relationships/image" Target="../media/image37.wmf"/><Relationship Id="rId10" Type="http://schemas.openxmlformats.org/officeDocument/2006/relationships/image" Target="../media/image34.wmf"/><Relationship Id="rId19" Type="http://schemas.openxmlformats.org/officeDocument/2006/relationships/image" Target="../media/image39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Relationship Id="rId1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8.wmf"/><Relationship Id="rId1" Type="http://schemas.openxmlformats.org/officeDocument/2006/relationships/image" Target="../media/image44.wmf"/><Relationship Id="rId4" Type="http://schemas.openxmlformats.org/officeDocument/2006/relationships/image" Target="../media/image4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50.wmf"/><Relationship Id="rId1" Type="http://schemas.openxmlformats.org/officeDocument/2006/relationships/image" Target="../media/image44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53.wmf"/><Relationship Id="rId1" Type="http://schemas.openxmlformats.org/officeDocument/2006/relationships/image" Target="../media/image44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66B774C-F69D-4007-8CE4-45DD49A0AE6D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54972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F5882DF-1862-4F18-8E13-322C81B9BC4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62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 dirty="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A0028D-75A8-431A-BAE6-1AB840DB39B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1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51D2EA-2AD4-4B46-BF14-EA55EF1D511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3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AC46AD-7003-4CC6-BC5C-D33E966BBF6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50D0784-7013-4D97-A0D6-627C5D55F03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0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2F965D-CD3A-4E1A-ADFF-569925A78C5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5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904E01D-56FE-496E-9F26-C86131584AA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8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49450"/>
            <a:ext cx="4351338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4463" y="1949450"/>
            <a:ext cx="435133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8344981-9923-4572-A80A-D2A6A3AD72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8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93D61BA-E012-4386-8EBA-06B2B17C385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3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C2D36C3-1137-49B1-B48E-C97469ADD24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7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875692F-7270-4CF0-8990-99950364894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9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945ED1-DF27-4561-86EF-BE71C37F567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3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CD7DAA-F4A6-43AE-9782-912A3012B0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6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0B90DC7-D009-42F6-92AC-AECF52FBA0A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3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AE5EF8-4B77-4641-99EC-B62060E6A84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3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2825" y="684213"/>
            <a:ext cx="2212975" cy="6254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684213"/>
            <a:ext cx="6489700" cy="6254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447EC76-7FE5-4C13-AF26-20E99D560C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5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9F40C95-2C8A-4990-B0C1-B6B169C982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7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2D8725-7060-44ED-BC96-F2B5301F75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D5B464-42C3-4628-87CE-AE45B9CBC13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6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5EB25F-3882-4B22-9B16-B6619F505F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3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5FF9B9-F746-4AC2-A366-D9A09FE5155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4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F4CF44-2474-4D13-8DB8-AA908359D06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5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8AA0852-C1E1-4343-B4C7-8DEE9324456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9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5728BF1-424C-4F3E-A435-BF2682617D79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US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en-US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20000" y="684000"/>
            <a:ext cx="8460000" cy="1023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0000" y="1949040"/>
            <a:ext cx="8855640" cy="498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40000" y="631872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en-US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267360" y="634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en-US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831360" y="634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en-US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7C65566-EC3F-42BA-941F-4E50CAA91D56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US" sz="4140" b="0" i="0" u="none" strike="noStrike">
          <a:ln>
            <a:noFill/>
          </a:ln>
          <a:latin typeface="Albany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en-US" sz="3200" b="0" i="0" u="none" strike="noStrike">
          <a:ln>
            <a:noFill/>
          </a:ln>
          <a:latin typeface="Albany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9" Type="http://schemas.openxmlformats.org/officeDocument/2006/relationships/oleObject" Target="../embeddings/oleObject19.bin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7.wmf"/><Relationship Id="rId42" Type="http://schemas.openxmlformats.org/officeDocument/2006/relationships/image" Target="../media/image21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19.wmf"/><Relationship Id="rId46" Type="http://schemas.openxmlformats.org/officeDocument/2006/relationships/image" Target="../media/image23.wmf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14.bin"/><Relationship Id="rId41" Type="http://schemas.openxmlformats.org/officeDocument/2006/relationships/oleObject" Target="../embeddings/oleObject20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32" Type="http://schemas.openxmlformats.org/officeDocument/2006/relationships/image" Target="../media/image16.wmf"/><Relationship Id="rId37" Type="http://schemas.openxmlformats.org/officeDocument/2006/relationships/oleObject" Target="../embeddings/oleObject18.bin"/><Relationship Id="rId40" Type="http://schemas.openxmlformats.org/officeDocument/2006/relationships/image" Target="../media/image20.wmf"/><Relationship Id="rId45" Type="http://schemas.openxmlformats.org/officeDocument/2006/relationships/oleObject" Target="../embeddings/oleObject22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36" Type="http://schemas.openxmlformats.org/officeDocument/2006/relationships/image" Target="../media/image18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4" Type="http://schemas.openxmlformats.org/officeDocument/2006/relationships/image" Target="../media/image22.wmf"/><Relationship Id="rId4" Type="http://schemas.openxmlformats.org/officeDocument/2006/relationships/image" Target="../media/image24.svm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5.wmf"/><Relationship Id="rId35" Type="http://schemas.openxmlformats.org/officeDocument/2006/relationships/oleObject" Target="../embeddings/oleObject17.bin"/><Relationship Id="rId43" Type="http://schemas.openxmlformats.org/officeDocument/2006/relationships/oleObject" Target="../embeddings/oleObject2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1.wmf"/><Relationship Id="rId26" Type="http://schemas.openxmlformats.org/officeDocument/2006/relationships/image" Target="../media/image35.wmf"/><Relationship Id="rId39" Type="http://schemas.openxmlformats.org/officeDocument/2006/relationships/oleObject" Target="../embeddings/oleObject40.bin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31.bin"/><Relationship Id="rId34" Type="http://schemas.openxmlformats.org/officeDocument/2006/relationships/image" Target="../media/image37.wmf"/><Relationship Id="rId42" Type="http://schemas.openxmlformats.org/officeDocument/2006/relationships/image" Target="../media/image39.wmf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29.bin"/><Relationship Id="rId25" Type="http://schemas.openxmlformats.org/officeDocument/2006/relationships/oleObject" Target="../embeddings/oleObject33.bin"/><Relationship Id="rId33" Type="http://schemas.openxmlformats.org/officeDocument/2006/relationships/oleObject" Target="../embeddings/oleObject37.bin"/><Relationship Id="rId38" Type="http://schemas.openxmlformats.org/officeDocument/2006/relationships/image" Target="../media/image19.wmf"/><Relationship Id="rId46" Type="http://schemas.openxmlformats.org/officeDocument/2006/relationships/image" Target="../media/image41.wmf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29" Type="http://schemas.openxmlformats.org/officeDocument/2006/relationships/oleObject" Target="../embeddings/oleObject35.bin"/><Relationship Id="rId41" Type="http://schemas.openxmlformats.org/officeDocument/2006/relationships/oleObject" Target="../embeddings/oleObject41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6.bin"/><Relationship Id="rId24" Type="http://schemas.openxmlformats.org/officeDocument/2006/relationships/image" Target="../media/image34.wmf"/><Relationship Id="rId32" Type="http://schemas.openxmlformats.org/officeDocument/2006/relationships/image" Target="../media/image16.wmf"/><Relationship Id="rId37" Type="http://schemas.openxmlformats.org/officeDocument/2006/relationships/oleObject" Target="../embeddings/oleObject39.bin"/><Relationship Id="rId40" Type="http://schemas.openxmlformats.org/officeDocument/2006/relationships/image" Target="../media/image20.wmf"/><Relationship Id="rId45" Type="http://schemas.openxmlformats.org/officeDocument/2006/relationships/oleObject" Target="../embeddings/oleObject43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23" Type="http://schemas.openxmlformats.org/officeDocument/2006/relationships/oleObject" Target="../embeddings/oleObject32.bin"/><Relationship Id="rId28" Type="http://schemas.openxmlformats.org/officeDocument/2006/relationships/image" Target="../media/image36.wmf"/><Relationship Id="rId36" Type="http://schemas.openxmlformats.org/officeDocument/2006/relationships/image" Target="../media/image38.wmf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30.bin"/><Relationship Id="rId31" Type="http://schemas.openxmlformats.org/officeDocument/2006/relationships/oleObject" Target="../embeddings/oleObject36.bin"/><Relationship Id="rId44" Type="http://schemas.openxmlformats.org/officeDocument/2006/relationships/image" Target="../media/image40.wmf"/><Relationship Id="rId4" Type="http://schemas.openxmlformats.org/officeDocument/2006/relationships/image" Target="../media/image42.svm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Relationship Id="rId27" Type="http://schemas.openxmlformats.org/officeDocument/2006/relationships/oleObject" Target="../embeddings/oleObject34.bin"/><Relationship Id="rId30" Type="http://schemas.openxmlformats.org/officeDocument/2006/relationships/image" Target="../media/image15.wmf"/><Relationship Id="rId35" Type="http://schemas.openxmlformats.org/officeDocument/2006/relationships/oleObject" Target="../embeddings/oleObject38.bin"/><Relationship Id="rId43" Type="http://schemas.openxmlformats.org/officeDocument/2006/relationships/oleObject" Target="../embeddings/oleObject4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49.wmf"/><Relationship Id="rId5" Type="http://schemas.openxmlformats.org/officeDocument/2006/relationships/image" Target="../media/image44.wmf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4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52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5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51.wmf"/><Relationship Id="rId5" Type="http://schemas.openxmlformats.org/officeDocument/2006/relationships/image" Target="../media/image44.wmf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4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55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6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54.wmf"/><Relationship Id="rId5" Type="http://schemas.openxmlformats.org/officeDocument/2006/relationships/image" Target="../media/image44.wmf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8.bin"/><Relationship Id="rId9" Type="http://schemas.openxmlformats.org/officeDocument/2006/relationships/image" Target="../media/image4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365760" y="733320"/>
            <a:ext cx="9692640" cy="10234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3200"/>
              <a:t>Graphing Linear Equations</a:t>
            </a:r>
            <a:br>
              <a:rPr lang="en-US" sz="3200"/>
            </a:br>
            <a:r>
              <a:rPr lang="en-US" sz="3200"/>
              <a:t>Using Slope-Intercept Form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8640" y="2011680"/>
            <a:ext cx="9027000" cy="49377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sz="2600"/>
              <a:t>Objective</a:t>
            </a:r>
          </a:p>
          <a:p>
            <a:pPr lvl="1" rtl="0" hangingPunct="0">
              <a:buSzPct val="45000"/>
              <a:buChar char="●"/>
            </a:pPr>
            <a:r>
              <a:rPr lang="en-US" sz="2600"/>
              <a:t>Students graph linear equations on a coordinate plane by using the slope-intercept form of a linear equation.</a:t>
            </a:r>
          </a:p>
          <a:p>
            <a:pPr lvl="1" rtl="0" hangingPunct="0">
              <a:buSzPct val="45000"/>
              <a:buChar char="●"/>
            </a:pPr>
            <a:endParaRPr lang="en-US" sz="2600"/>
          </a:p>
          <a:p>
            <a:pPr lvl="0"/>
            <a:r>
              <a:rPr lang="en-US" sz="2600"/>
              <a:t>Standard</a:t>
            </a:r>
          </a:p>
          <a:p>
            <a:pPr lvl="1" rtl="0" hangingPunct="0">
              <a:buSzPct val="45000"/>
              <a:buChar char="●"/>
            </a:pPr>
            <a:r>
              <a:rPr lang="en-US" sz="2600"/>
              <a:t>7.0 Students verify that a point lies on a line, given an equation of the line.  Students are able to derive linear equations by using the point-slope formula.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880" y="7240680"/>
            <a:ext cx="2651760" cy="230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0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©</a:t>
            </a:r>
            <a:r>
              <a:rPr lang="en-US" sz="1000" b="0" i="0" u="none" strike="noStrike" kern="1200">
                <a:ln>
                  <a:noFill/>
                </a:ln>
                <a:latin typeface="Arial" pitchFamily="18"/>
                <a:ea typeface="Arial" pitchFamily="34"/>
                <a:cs typeface="Arial" pitchFamily="34"/>
              </a:rPr>
              <a:t> Eugene Ruben Ramirez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Vocabul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880" y="7240680"/>
            <a:ext cx="2651760" cy="230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0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©</a:t>
            </a:r>
            <a:r>
              <a:rPr lang="en-US" sz="1000" b="0" i="0" u="none" strike="noStrike" kern="1200">
                <a:ln>
                  <a:noFill/>
                </a:ln>
                <a:latin typeface="Arial" pitchFamily="18"/>
                <a:ea typeface="Arial" pitchFamily="34"/>
                <a:cs typeface="Arial" pitchFamily="34"/>
              </a:rPr>
              <a:t> Eugene Ruben Ramirez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0080" y="731519"/>
            <a:ext cx="7662332" cy="127068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1" i="0" u="sng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Slope-intercept Form: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	 An equation is in </a:t>
            </a:r>
            <a:r>
              <a:rPr lang="en-US" sz="20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slope intercept </a:t>
            </a:r>
            <a:r>
              <a:rPr lang="en-US" sz="2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form if it is solved for </a:t>
            </a:r>
            <a:r>
              <a:rPr lang="en-US" sz="20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y </a:t>
            </a:r>
            <a:endParaRPr lang="en-US" sz="2000" b="1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dirty="0">
                <a:latin typeface="Arial" pitchFamily="18"/>
                <a:ea typeface="Microsoft YaHei" pitchFamily="2"/>
                <a:cs typeface="Mangal" pitchFamily="2"/>
              </a:rPr>
              <a:t>	</a:t>
            </a:r>
            <a:r>
              <a:rPr lang="en-US" sz="2000" dirty="0" smtClean="0"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en-US" sz="20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and </a:t>
            </a:r>
            <a:r>
              <a:rPr lang="en-US" sz="2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the </a:t>
            </a:r>
            <a:r>
              <a:rPr lang="en-US" sz="2000" b="1" i="0" u="none" strike="noStrike" kern="1200" dirty="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constant</a:t>
            </a:r>
            <a:r>
              <a:rPr lang="en-US" sz="2000" b="0" i="0" u="none" strike="noStrike" kern="1200" dirty="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en-US" sz="2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is the second term on the right.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" y="182880"/>
            <a:ext cx="8961120" cy="4593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6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Vocabulary</a:t>
            </a:r>
          </a:p>
        </p:txBody>
      </p:sp>
      <p:graphicFrame>
        <p:nvGraphicFramePr>
          <p:cNvPr id="5" name="Object 4"/>
          <p:cNvGraphicFramePr/>
          <p:nvPr/>
        </p:nvGraphicFramePr>
        <p:xfrm>
          <a:off x="3550320" y="2382119"/>
          <a:ext cx="2796120" cy="842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4" imgW="21842569" imgH="6593983" progId="">
                  <p:embed/>
                </p:oleObj>
              </mc:Choice>
              <mc:Fallback>
                <p:oleObj r:id="rId4" imgW="21842569" imgH="6593983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50320" y="2382119"/>
                        <a:ext cx="2796120" cy="842759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63920" y="3894840"/>
            <a:ext cx="1188719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0" i="0" u="none" strike="noStrike" kern="1200">
                <a:ln>
                  <a:noFill/>
                </a:ln>
                <a:solidFill>
                  <a:srgbClr val="000080"/>
                </a:solidFill>
                <a:latin typeface="Arial" pitchFamily="18"/>
                <a:ea typeface="Microsoft YaHei" pitchFamily="2"/>
                <a:cs typeface="Mangal" pitchFamily="2"/>
              </a:rPr>
              <a:t>slope</a:t>
            </a:r>
          </a:p>
        </p:txBody>
      </p:sp>
      <p:sp>
        <p:nvSpPr>
          <p:cNvPr id="7" name="Freeform 6"/>
          <p:cNvSpPr/>
          <p:nvPr/>
        </p:nvSpPr>
        <p:spPr>
          <a:xfrm>
            <a:off x="4846320" y="3016800"/>
            <a:ext cx="0" cy="91403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2540" fill="none">
                <a:moveTo>
                  <a:pt x="0" y="2540"/>
                </a:moveTo>
                <a:lnTo>
                  <a:pt x="0" y="0"/>
                </a:lnTo>
              </a:path>
            </a:pathLst>
          </a:custGeom>
          <a:noFill/>
          <a:ln w="18360">
            <a:solidFill>
              <a:srgbClr val="000080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2160" y="3911760"/>
            <a:ext cx="1485359" cy="401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200" b="0" i="0" u="none" strike="noStrike" kern="120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y-intercept</a:t>
            </a:r>
          </a:p>
        </p:txBody>
      </p:sp>
      <p:sp>
        <p:nvSpPr>
          <p:cNvPr id="9" name="Freeform 8"/>
          <p:cNvSpPr/>
          <p:nvPr/>
        </p:nvSpPr>
        <p:spPr>
          <a:xfrm>
            <a:off x="6126480" y="3016800"/>
            <a:ext cx="0" cy="8226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2286" fill="none">
                <a:moveTo>
                  <a:pt x="0" y="2286"/>
                </a:moveTo>
                <a:lnTo>
                  <a:pt x="0" y="0"/>
                </a:lnTo>
              </a:path>
            </a:pathLst>
          </a:custGeom>
          <a:noFill/>
          <a:ln w="18360">
            <a:solidFill>
              <a:srgbClr val="FF0000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480560"/>
            <a:ext cx="6400799" cy="2468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Recall: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y-intercept: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	The point at which the graph crosses the y-axis.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Class="entr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1" build="p"/>
      <p:bldP spid="8" grpId="2" build="p"/>
      <p:bldP spid="10" grpId="3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20000" y="274320"/>
            <a:ext cx="8460000" cy="4132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2400" b="1" u="sng" dirty="0"/>
              <a:t>Identify Slope and y-intercept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0080" y="822960"/>
            <a:ext cx="859536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Example 1: Find the slope and y-intercept of each equation.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319" y="1186920"/>
            <a:ext cx="8338680" cy="5834160"/>
          </a:xfrm>
          <a:prstGeom prst="rect">
            <a:avLst/>
          </a:prstGeom>
          <a:solidFill>
            <a:srgbClr val="CFE7E5"/>
          </a:solidFill>
          <a:ln w="0">
            <a:solidFill>
              <a:srgbClr val="808080"/>
            </a:solidFill>
            <a:prstDash val="solid"/>
          </a:ln>
        </p:spPr>
      </p:pic>
      <p:graphicFrame>
        <p:nvGraphicFramePr>
          <p:cNvPr id="5" name="Object 4"/>
          <p:cNvGraphicFramePr/>
          <p:nvPr/>
        </p:nvGraphicFramePr>
        <p:xfrm>
          <a:off x="1176480" y="1903680"/>
          <a:ext cx="160308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r:id="rId5" imgW="23078941" imgH="6593983" progId="">
                  <p:embed/>
                </p:oleObj>
              </mc:Choice>
              <mc:Fallback>
                <p:oleObj r:id="rId5" imgW="23078941" imgH="6593983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76480" y="1903680"/>
                        <a:ext cx="1603080" cy="45720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/>
          <p:nvPr/>
        </p:nvGraphicFramePr>
        <p:xfrm>
          <a:off x="4164840" y="1903680"/>
          <a:ext cx="858959" cy="399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r:id="rId7" imgW="12363718" imgH="5769735" progId="">
                  <p:embed/>
                </p:oleObj>
              </mc:Choice>
              <mc:Fallback>
                <p:oleObj r:id="rId7" imgW="12363718" imgH="576973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64840" y="1903680"/>
                        <a:ext cx="858959" cy="39924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/>
          <p:nvPr/>
        </p:nvGraphicFramePr>
        <p:xfrm>
          <a:off x="6792840" y="1904040"/>
          <a:ext cx="1145160" cy="399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r:id="rId9" imgW="16484958" imgH="5769735" progId="">
                  <p:embed/>
                </p:oleObj>
              </mc:Choice>
              <mc:Fallback>
                <p:oleObj r:id="rId9" imgW="16484958" imgH="576973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92840" y="1904040"/>
                        <a:ext cx="1145160" cy="39924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/>
          <p:nvPr/>
        </p:nvGraphicFramePr>
        <p:xfrm>
          <a:off x="1140840" y="2551680"/>
          <a:ext cx="1804319" cy="886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r:id="rId11" imgW="25963808" imgH="12775842" progId="">
                  <p:embed/>
                </p:oleObj>
              </mc:Choice>
              <mc:Fallback>
                <p:oleObj r:id="rId11" imgW="25963808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40840" y="2551680"/>
                        <a:ext cx="1804319" cy="886319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/>
          <p:nvPr/>
        </p:nvGraphicFramePr>
        <p:xfrm>
          <a:off x="4128840" y="2552040"/>
          <a:ext cx="1173600" cy="885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r:id="rId13" imgW="16897082" imgH="12775842" progId="">
                  <p:embed/>
                </p:oleObj>
              </mc:Choice>
              <mc:Fallback>
                <p:oleObj r:id="rId13" imgW="16897082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128840" y="2552040"/>
                        <a:ext cx="1173600" cy="885239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/>
          <p:nvPr/>
        </p:nvGraphicFramePr>
        <p:xfrm>
          <a:off x="6793200" y="2768400"/>
          <a:ext cx="801360" cy="399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r:id="rId15" imgW="11539470" imgH="5769735" progId="">
                  <p:embed/>
                </p:oleObj>
              </mc:Choice>
              <mc:Fallback>
                <p:oleObj r:id="rId15" imgW="11539470" imgH="576973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793200" y="2768400"/>
                        <a:ext cx="801360" cy="39924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/>
          <p:nvPr/>
        </p:nvGraphicFramePr>
        <p:xfrm>
          <a:off x="960840" y="3811679"/>
          <a:ext cx="1602360" cy="41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r:id="rId17" imgW="25551685" imgH="6593983" progId="">
                  <p:embed/>
                </p:oleObj>
              </mc:Choice>
              <mc:Fallback>
                <p:oleObj r:id="rId17" imgW="25551685" imgH="6593983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60840" y="3811679"/>
                        <a:ext cx="1602360" cy="41220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917280" y="4140000"/>
            <a:ext cx="2194559" cy="340560"/>
            <a:chOff x="917280" y="4140000"/>
            <a:chExt cx="2194559" cy="340560"/>
          </a:xfrm>
        </p:grpSpPr>
        <p:sp>
          <p:nvSpPr>
            <p:cNvPr id="13" name="Straight Connector 12"/>
            <p:cNvSpPr/>
            <p:nvPr/>
          </p:nvSpPr>
          <p:spPr>
            <a:xfrm>
              <a:off x="917280" y="4480560"/>
              <a:ext cx="2194559" cy="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prstDash val="solid"/>
            </a:ln>
          </p:spPr>
          <p:txBody>
            <a:bodyPr vert="horz" wrap="none" lIns="99000" tIns="54000" rIns="99000" bIns="54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4" name="Straight Connector 13"/>
            <p:cNvSpPr/>
            <p:nvPr/>
          </p:nvSpPr>
          <p:spPr>
            <a:xfrm>
              <a:off x="2094840" y="4140000"/>
              <a:ext cx="0" cy="34056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prstDash val="solid"/>
            </a:ln>
          </p:spPr>
          <p:txBody>
            <a:bodyPr vert="horz" wrap="none" lIns="99000" tIns="54000" rIns="99000" bIns="54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graphicFrame>
        <p:nvGraphicFramePr>
          <p:cNvPr id="15" name="Object 14"/>
          <p:cNvGraphicFramePr/>
          <p:nvPr/>
        </p:nvGraphicFramePr>
        <p:xfrm>
          <a:off x="780840" y="4099680"/>
          <a:ext cx="557640" cy="353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r:id="rId19" imgW="9066727" imgH="5769735" progId="">
                  <p:embed/>
                </p:oleObj>
              </mc:Choice>
              <mc:Fallback>
                <p:oleObj r:id="rId19" imgW="9066727" imgH="576973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80840" y="4099680"/>
                        <a:ext cx="557640" cy="35316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/>
          <p:nvPr/>
        </p:nvGraphicFramePr>
        <p:xfrm>
          <a:off x="2552400" y="4107960"/>
          <a:ext cx="702000" cy="444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r:id="rId21" imgW="279720" imgH="177840" progId="">
                  <p:embed/>
                </p:oleObj>
              </mc:Choice>
              <mc:Fallback>
                <p:oleObj r:id="rId21" imgW="279720" imgH="1778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552400" y="4107960"/>
                        <a:ext cx="702000" cy="444599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/>
          <p:nvPr/>
        </p:nvGraphicFramePr>
        <p:xfrm>
          <a:off x="1378440" y="4506120"/>
          <a:ext cx="619560" cy="41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r:id="rId23" imgW="9890975" imgH="6593983" progId="">
                  <p:embed/>
                </p:oleObj>
              </mc:Choice>
              <mc:Fallback>
                <p:oleObj r:id="rId23" imgW="9890975" imgH="6593983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378440" y="4506120"/>
                        <a:ext cx="619560" cy="41220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Freeform 17"/>
          <p:cNvSpPr/>
          <p:nvPr/>
        </p:nvSpPr>
        <p:spPr>
          <a:xfrm>
            <a:off x="1465920" y="4898880"/>
            <a:ext cx="448199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46" fill="none">
                <a:moveTo>
                  <a:pt x="0" y="0"/>
                </a:moveTo>
                <a:lnTo>
                  <a:pt x="1246" y="0"/>
                </a:lnTo>
              </a:path>
            </a:pathLst>
          </a:custGeom>
          <a:noFill/>
          <a:ln w="1836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2468160" y="4898880"/>
            <a:ext cx="961559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672" fill="none">
                <a:moveTo>
                  <a:pt x="0" y="0"/>
                </a:moveTo>
                <a:lnTo>
                  <a:pt x="2672" y="0"/>
                </a:lnTo>
              </a:path>
            </a:pathLst>
          </a:custGeom>
          <a:noFill/>
          <a:ln w="1836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graphicFrame>
        <p:nvGraphicFramePr>
          <p:cNvPr id="20" name="Object 19"/>
          <p:cNvGraphicFramePr/>
          <p:nvPr/>
        </p:nvGraphicFramePr>
        <p:xfrm>
          <a:off x="1377359" y="4868640"/>
          <a:ext cx="405000" cy="353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r:id="rId25" imgW="6593983" imgH="5769735" progId="">
                  <p:embed/>
                </p:oleObj>
              </mc:Choice>
              <mc:Fallback>
                <p:oleObj r:id="rId25" imgW="6593983" imgH="576973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377359" y="4868640"/>
                        <a:ext cx="405000" cy="35316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/>
          <p:nvPr/>
        </p:nvGraphicFramePr>
        <p:xfrm>
          <a:off x="2689200" y="4892400"/>
          <a:ext cx="405000" cy="353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r:id="rId27" imgW="6593983" imgH="5769735" progId="">
                  <p:embed/>
                </p:oleObj>
              </mc:Choice>
              <mc:Fallback>
                <p:oleObj r:id="rId27" imgW="6593983" imgH="576973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2689200" y="4892400"/>
                        <a:ext cx="405000" cy="35316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/>
          <p:nvPr/>
        </p:nvGraphicFramePr>
        <p:xfrm>
          <a:off x="1558800" y="5334480"/>
          <a:ext cx="284400" cy="33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r:id="rId29" imgW="4533363" imgH="5357611" progId="">
                  <p:embed/>
                </p:oleObj>
              </mc:Choice>
              <mc:Fallback>
                <p:oleObj r:id="rId29" imgW="4533363" imgH="5357611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558800" y="5334480"/>
                        <a:ext cx="284400" cy="33480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/>
          <p:nvPr/>
        </p:nvGraphicFramePr>
        <p:xfrm>
          <a:off x="1990800" y="5370480"/>
          <a:ext cx="257760" cy="231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r:id="rId31" imgW="4121239" imgH="3709115" progId="">
                  <p:embed/>
                </p:oleObj>
              </mc:Choice>
              <mc:Fallback>
                <p:oleObj r:id="rId31" imgW="4121239" imgH="370911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1990800" y="5370480"/>
                        <a:ext cx="257760" cy="23148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/>
          <p:nvPr/>
        </p:nvGraphicFramePr>
        <p:xfrm>
          <a:off x="2314800" y="5082840"/>
          <a:ext cx="490680" cy="798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r:id="rId33" imgW="7830355" imgH="12775842" progId="">
                  <p:embed/>
                </p:oleObj>
              </mc:Choice>
              <mc:Fallback>
                <p:oleObj r:id="rId33" imgW="7830355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2314800" y="5082840"/>
                        <a:ext cx="490680" cy="79884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/>
          <p:nvPr/>
        </p:nvGraphicFramePr>
        <p:xfrm>
          <a:off x="2783160" y="5299200"/>
          <a:ext cx="412920" cy="360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r:id="rId35" imgW="6593983" imgH="5769735" progId="">
                  <p:embed/>
                </p:oleObj>
              </mc:Choice>
              <mc:Fallback>
                <p:oleObj r:id="rId35" imgW="6593983" imgH="576973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2783160" y="5299200"/>
                        <a:ext cx="412920" cy="360359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Freeform 25"/>
          <p:cNvSpPr/>
          <p:nvPr/>
        </p:nvSpPr>
        <p:spPr>
          <a:xfrm>
            <a:off x="960840" y="3825000"/>
            <a:ext cx="278640" cy="62748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75" h="1744" fill="none">
                <a:moveTo>
                  <a:pt x="0" y="1744"/>
                </a:moveTo>
                <a:lnTo>
                  <a:pt x="775" y="0"/>
                </a:lnTo>
              </a:path>
            </a:pathLst>
          </a:custGeom>
          <a:noFill/>
          <a:ln w="18360">
            <a:solidFill>
              <a:srgbClr val="000000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graphicFrame>
        <p:nvGraphicFramePr>
          <p:cNvPr id="27" name="Object 26"/>
          <p:cNvGraphicFramePr/>
          <p:nvPr/>
        </p:nvGraphicFramePr>
        <p:xfrm>
          <a:off x="1193039" y="3546000"/>
          <a:ext cx="255960" cy="358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r:id="rId37" imgW="4121239" imgH="5769735" progId="">
                  <p:embed/>
                </p:oleObj>
              </mc:Choice>
              <mc:Fallback>
                <p:oleObj r:id="rId37" imgW="4121239" imgH="576973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1193039" y="3546000"/>
                        <a:ext cx="255960" cy="35856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/>
          <p:nvPr/>
        </p:nvGraphicFramePr>
        <p:xfrm>
          <a:off x="1990800" y="4614480"/>
          <a:ext cx="257400" cy="231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r:id="rId39" imgW="4121239" imgH="3709115" progId="">
                  <p:embed/>
                </p:oleObj>
              </mc:Choice>
              <mc:Fallback>
                <p:oleObj r:id="rId39" imgW="4121239" imgH="370911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1990800" y="4614480"/>
                        <a:ext cx="257400" cy="23148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/>
          <p:nvPr/>
        </p:nvGraphicFramePr>
        <p:xfrm>
          <a:off x="2350800" y="4506480"/>
          <a:ext cx="1136880" cy="3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r:id="rId41" imgW="18133454" imgH="5769735" progId="">
                  <p:embed/>
                </p:oleObj>
              </mc:Choice>
              <mc:Fallback>
                <p:oleObj r:id="rId41" imgW="18133454" imgH="576973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2350800" y="4506480"/>
                        <a:ext cx="1136880" cy="36000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/>
          <p:nvPr/>
        </p:nvGraphicFramePr>
        <p:xfrm>
          <a:off x="4128840" y="3848400"/>
          <a:ext cx="915119" cy="885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r:id="rId43" imgW="13187966" imgH="12775842" progId="">
                  <p:embed/>
                </p:oleObj>
              </mc:Choice>
              <mc:Fallback>
                <p:oleObj r:id="rId43" imgW="13187966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4128840" y="3848400"/>
                        <a:ext cx="915119" cy="88596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/>
          <p:nvPr/>
        </p:nvGraphicFramePr>
        <p:xfrm>
          <a:off x="6793200" y="4028759"/>
          <a:ext cx="973440" cy="399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r:id="rId45" imgW="14012214" imgH="5769735" progId="">
                  <p:embed/>
                </p:oleObj>
              </mc:Choice>
              <mc:Fallback>
                <p:oleObj r:id="rId45" imgW="14012214" imgH="576973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6793200" y="4028759"/>
                        <a:ext cx="973440" cy="39924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74880" y="7240680"/>
            <a:ext cx="2651760" cy="230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0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©</a:t>
            </a:r>
            <a:r>
              <a:rPr lang="en-US" sz="1000" b="0" i="0" u="none" strike="noStrike" kern="1200">
                <a:ln>
                  <a:noFill/>
                </a:ln>
                <a:latin typeface="Arial" pitchFamily="18"/>
                <a:ea typeface="Arial" pitchFamily="34"/>
                <a:cs typeface="Arial" pitchFamily="34"/>
              </a:rPr>
              <a:t> Eugene Ruben Ramirez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20000" y="274320"/>
            <a:ext cx="8460000" cy="4132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2400"/>
              <a:t>Identify Slope and y-intercept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0080" y="822960"/>
            <a:ext cx="859536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Practice 1: Find the slope and y-intercept of each equation.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319" y="1186920"/>
            <a:ext cx="8338680" cy="5834160"/>
          </a:xfrm>
          <a:prstGeom prst="rect">
            <a:avLst/>
          </a:prstGeom>
          <a:solidFill>
            <a:srgbClr val="CFE7E5"/>
          </a:solidFill>
          <a:ln w="0">
            <a:solidFill>
              <a:srgbClr val="808080"/>
            </a:solidFill>
            <a:prstDash val="solid"/>
          </a:ln>
        </p:spPr>
      </p:pic>
      <p:graphicFrame>
        <p:nvGraphicFramePr>
          <p:cNvPr id="5" name="Object 4"/>
          <p:cNvGraphicFramePr/>
          <p:nvPr/>
        </p:nvGraphicFramePr>
        <p:xfrm>
          <a:off x="1176480" y="1903680"/>
          <a:ext cx="1662479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r:id="rId5" imgW="23903189" imgH="6593983" progId="">
                  <p:embed/>
                </p:oleObj>
              </mc:Choice>
              <mc:Fallback>
                <p:oleObj r:id="rId5" imgW="23903189" imgH="6593983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76480" y="1903680"/>
                        <a:ext cx="1662479" cy="45720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/>
          <p:nvPr/>
        </p:nvGraphicFramePr>
        <p:xfrm>
          <a:off x="4164840" y="1903680"/>
          <a:ext cx="1059120" cy="399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r:id="rId7" imgW="15248586" imgH="5769735" progId="">
                  <p:embed/>
                </p:oleObj>
              </mc:Choice>
              <mc:Fallback>
                <p:oleObj r:id="rId7" imgW="15248586" imgH="576973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64840" y="1903680"/>
                        <a:ext cx="1059120" cy="39924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/>
          <p:nvPr/>
        </p:nvGraphicFramePr>
        <p:xfrm>
          <a:off x="6792840" y="1904040"/>
          <a:ext cx="772920" cy="399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r:id="rId9" imgW="11127346" imgH="5769735" progId="">
                  <p:embed/>
                </p:oleObj>
              </mc:Choice>
              <mc:Fallback>
                <p:oleObj r:id="rId9" imgW="11127346" imgH="576973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92840" y="1904040"/>
                        <a:ext cx="772920" cy="39924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/>
          <p:nvPr/>
        </p:nvGraphicFramePr>
        <p:xfrm>
          <a:off x="1140840" y="2551680"/>
          <a:ext cx="1662479" cy="8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r:id="rId11" imgW="23903189" imgH="12775842" progId="">
                  <p:embed/>
                </p:oleObj>
              </mc:Choice>
              <mc:Fallback>
                <p:oleObj r:id="rId11" imgW="23903189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40840" y="2551680"/>
                        <a:ext cx="1662479" cy="88740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/>
          <p:nvPr/>
        </p:nvGraphicFramePr>
        <p:xfrm>
          <a:off x="4128840" y="2552040"/>
          <a:ext cx="915119" cy="885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r:id="rId13" imgW="13187966" imgH="12775842" progId="">
                  <p:embed/>
                </p:oleObj>
              </mc:Choice>
              <mc:Fallback>
                <p:oleObj r:id="rId13" imgW="13187966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128840" y="2552040"/>
                        <a:ext cx="915119" cy="88596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/>
          <p:nvPr/>
        </p:nvGraphicFramePr>
        <p:xfrm>
          <a:off x="6793200" y="2768400"/>
          <a:ext cx="1116360" cy="399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r:id="rId15" imgW="16072834" imgH="5769735" progId="">
                  <p:embed/>
                </p:oleObj>
              </mc:Choice>
              <mc:Fallback>
                <p:oleObj r:id="rId15" imgW="16072834" imgH="576973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793200" y="2768400"/>
                        <a:ext cx="1116360" cy="39924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/>
          <p:nvPr/>
        </p:nvGraphicFramePr>
        <p:xfrm>
          <a:off x="960840" y="3811679"/>
          <a:ext cx="1602360" cy="41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r:id="rId17" imgW="25551685" imgH="6593983" progId="">
                  <p:embed/>
                </p:oleObj>
              </mc:Choice>
              <mc:Fallback>
                <p:oleObj r:id="rId17" imgW="25551685" imgH="6593983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60840" y="3811679"/>
                        <a:ext cx="1602360" cy="41220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917280" y="4140000"/>
            <a:ext cx="2194559" cy="340560"/>
            <a:chOff x="917280" y="4140000"/>
            <a:chExt cx="2194559" cy="340560"/>
          </a:xfrm>
        </p:grpSpPr>
        <p:sp>
          <p:nvSpPr>
            <p:cNvPr id="13" name="Straight Connector 12"/>
            <p:cNvSpPr/>
            <p:nvPr/>
          </p:nvSpPr>
          <p:spPr>
            <a:xfrm>
              <a:off x="917280" y="4480560"/>
              <a:ext cx="2194559" cy="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prstDash val="solid"/>
            </a:ln>
          </p:spPr>
          <p:txBody>
            <a:bodyPr vert="horz" wrap="none" lIns="99000" tIns="54000" rIns="99000" bIns="54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4" name="Straight Connector 13"/>
            <p:cNvSpPr/>
            <p:nvPr/>
          </p:nvSpPr>
          <p:spPr>
            <a:xfrm>
              <a:off x="2094840" y="4140000"/>
              <a:ext cx="0" cy="34056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prstDash val="solid"/>
            </a:ln>
          </p:spPr>
          <p:txBody>
            <a:bodyPr vert="horz" wrap="none" lIns="99000" tIns="54000" rIns="99000" bIns="54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graphicFrame>
        <p:nvGraphicFramePr>
          <p:cNvPr id="15" name="Object 14"/>
          <p:cNvGraphicFramePr/>
          <p:nvPr/>
        </p:nvGraphicFramePr>
        <p:xfrm>
          <a:off x="780840" y="4099680"/>
          <a:ext cx="582480" cy="353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r:id="rId19" imgW="9478851" imgH="5769735" progId="">
                  <p:embed/>
                </p:oleObj>
              </mc:Choice>
              <mc:Fallback>
                <p:oleObj r:id="rId19" imgW="9478851" imgH="576973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80840" y="4099680"/>
                        <a:ext cx="582480" cy="35316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/>
          <p:nvPr/>
        </p:nvGraphicFramePr>
        <p:xfrm>
          <a:off x="2552400" y="4107960"/>
          <a:ext cx="614520" cy="37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r:id="rId21" imgW="9478851" imgH="5769735" progId="">
                  <p:embed/>
                </p:oleObj>
              </mc:Choice>
              <mc:Fallback>
                <p:oleObj r:id="rId21" imgW="9478851" imgH="576973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552400" y="4107960"/>
                        <a:ext cx="614520" cy="37260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/>
          <p:nvPr/>
        </p:nvGraphicFramePr>
        <p:xfrm>
          <a:off x="1378440" y="4506120"/>
          <a:ext cx="412920" cy="41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r:id="rId23" imgW="6593983" imgH="6593983" progId="">
                  <p:embed/>
                </p:oleObj>
              </mc:Choice>
              <mc:Fallback>
                <p:oleObj r:id="rId23" imgW="6593983" imgH="6593983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378440" y="4506120"/>
                        <a:ext cx="412920" cy="41220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Freeform 17"/>
          <p:cNvSpPr/>
          <p:nvPr/>
        </p:nvSpPr>
        <p:spPr>
          <a:xfrm>
            <a:off x="1321920" y="4898880"/>
            <a:ext cx="448199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46" fill="none">
                <a:moveTo>
                  <a:pt x="0" y="0"/>
                </a:moveTo>
                <a:lnTo>
                  <a:pt x="1246" y="0"/>
                </a:lnTo>
              </a:path>
            </a:pathLst>
          </a:custGeom>
          <a:noFill/>
          <a:ln w="1836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2468160" y="4898880"/>
            <a:ext cx="961559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672" fill="none">
                <a:moveTo>
                  <a:pt x="0" y="0"/>
                </a:moveTo>
                <a:lnTo>
                  <a:pt x="2672" y="0"/>
                </a:lnTo>
              </a:path>
            </a:pathLst>
          </a:custGeom>
          <a:noFill/>
          <a:ln w="1836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graphicFrame>
        <p:nvGraphicFramePr>
          <p:cNvPr id="20" name="Object 19"/>
          <p:cNvGraphicFramePr/>
          <p:nvPr/>
        </p:nvGraphicFramePr>
        <p:xfrm>
          <a:off x="1377359" y="4868640"/>
          <a:ext cx="227160" cy="353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r:id="rId25" imgW="3709115" imgH="5769735" progId="">
                  <p:embed/>
                </p:oleObj>
              </mc:Choice>
              <mc:Fallback>
                <p:oleObj r:id="rId25" imgW="3709115" imgH="576973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377359" y="4868640"/>
                        <a:ext cx="227160" cy="35316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/>
          <p:nvPr/>
        </p:nvGraphicFramePr>
        <p:xfrm>
          <a:off x="2689200" y="4892400"/>
          <a:ext cx="227160" cy="353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r:id="rId27" imgW="3709115" imgH="5769735" progId="">
                  <p:embed/>
                </p:oleObj>
              </mc:Choice>
              <mc:Fallback>
                <p:oleObj r:id="rId27" imgW="3709115" imgH="576973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2689200" y="4892400"/>
                        <a:ext cx="227160" cy="35316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/>
          <p:nvPr/>
        </p:nvGraphicFramePr>
        <p:xfrm>
          <a:off x="1558800" y="5442479"/>
          <a:ext cx="284400" cy="33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r:id="rId29" imgW="4533363" imgH="5357611" progId="">
                  <p:embed/>
                </p:oleObj>
              </mc:Choice>
              <mc:Fallback>
                <p:oleObj r:id="rId29" imgW="4533363" imgH="5357611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558800" y="5442479"/>
                        <a:ext cx="284400" cy="33480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/>
          <p:nvPr/>
        </p:nvGraphicFramePr>
        <p:xfrm>
          <a:off x="1990800" y="5478479"/>
          <a:ext cx="257760" cy="231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r:id="rId31" imgW="4121239" imgH="3709115" progId="">
                  <p:embed/>
                </p:oleObj>
              </mc:Choice>
              <mc:Fallback>
                <p:oleObj r:id="rId31" imgW="4121239" imgH="370911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1990800" y="5478479"/>
                        <a:ext cx="257760" cy="23148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/>
          <p:nvPr/>
        </p:nvGraphicFramePr>
        <p:xfrm>
          <a:off x="2314800" y="5190840"/>
          <a:ext cx="722880" cy="799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r:id="rId33" imgW="11539470" imgH="12775842" progId="">
                  <p:embed/>
                </p:oleObj>
              </mc:Choice>
              <mc:Fallback>
                <p:oleObj r:id="rId33" imgW="11539470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2314800" y="5190840"/>
                        <a:ext cx="722880" cy="79956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/>
          <p:nvPr/>
        </p:nvGraphicFramePr>
        <p:xfrm>
          <a:off x="2999160" y="5407200"/>
          <a:ext cx="412920" cy="334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r:id="rId35" imgW="6593983" imgH="5357611" progId="">
                  <p:embed/>
                </p:oleObj>
              </mc:Choice>
              <mc:Fallback>
                <p:oleObj r:id="rId35" imgW="6593983" imgH="5357611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2999160" y="5407200"/>
                        <a:ext cx="412920" cy="33444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Freeform 25"/>
          <p:cNvSpPr/>
          <p:nvPr/>
        </p:nvSpPr>
        <p:spPr>
          <a:xfrm>
            <a:off x="960840" y="3825000"/>
            <a:ext cx="278640" cy="62748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75" h="1744" fill="none">
                <a:moveTo>
                  <a:pt x="0" y="1744"/>
                </a:moveTo>
                <a:lnTo>
                  <a:pt x="775" y="0"/>
                </a:lnTo>
              </a:path>
            </a:pathLst>
          </a:custGeom>
          <a:noFill/>
          <a:ln w="18360">
            <a:solidFill>
              <a:srgbClr val="000000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graphicFrame>
        <p:nvGraphicFramePr>
          <p:cNvPr id="27" name="Object 26"/>
          <p:cNvGraphicFramePr/>
          <p:nvPr/>
        </p:nvGraphicFramePr>
        <p:xfrm>
          <a:off x="1193039" y="3546000"/>
          <a:ext cx="255960" cy="358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r:id="rId37" imgW="4121239" imgH="5769735" progId="">
                  <p:embed/>
                </p:oleObj>
              </mc:Choice>
              <mc:Fallback>
                <p:oleObj r:id="rId37" imgW="4121239" imgH="576973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1193039" y="3546000"/>
                        <a:ext cx="255960" cy="35856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/>
          <p:nvPr/>
        </p:nvGraphicFramePr>
        <p:xfrm>
          <a:off x="1990800" y="4614480"/>
          <a:ext cx="257400" cy="231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r:id="rId39" imgW="4121239" imgH="3709115" progId="">
                  <p:embed/>
                </p:oleObj>
              </mc:Choice>
              <mc:Fallback>
                <p:oleObj r:id="rId39" imgW="4121239" imgH="370911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1990800" y="4614480"/>
                        <a:ext cx="257400" cy="23148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/>
          <p:nvPr/>
        </p:nvGraphicFramePr>
        <p:xfrm>
          <a:off x="2350800" y="4506480"/>
          <a:ext cx="1136880" cy="3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r:id="rId41" imgW="18133454" imgH="5769735" progId="">
                  <p:embed/>
                </p:oleObj>
              </mc:Choice>
              <mc:Fallback>
                <p:oleObj r:id="rId41" imgW="18133454" imgH="576973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2350800" y="4506480"/>
                        <a:ext cx="1136880" cy="36000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/>
          <p:nvPr/>
        </p:nvGraphicFramePr>
        <p:xfrm>
          <a:off x="4128840" y="3848400"/>
          <a:ext cx="1172520" cy="886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r:id="rId43" imgW="16897082" imgH="12775842" progId="">
                  <p:embed/>
                </p:oleObj>
              </mc:Choice>
              <mc:Fallback>
                <p:oleObj r:id="rId43" imgW="16897082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4128840" y="3848400"/>
                        <a:ext cx="1172520" cy="88668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/>
          <p:nvPr/>
        </p:nvGraphicFramePr>
        <p:xfrm>
          <a:off x="6793200" y="4028759"/>
          <a:ext cx="801360" cy="399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r:id="rId45" imgW="11539470" imgH="5769735" progId="">
                  <p:embed/>
                </p:oleObj>
              </mc:Choice>
              <mc:Fallback>
                <p:oleObj r:id="rId45" imgW="11539470" imgH="576973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6793200" y="4028759"/>
                        <a:ext cx="801360" cy="39924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74880" y="7240680"/>
            <a:ext cx="2651760" cy="230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0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©</a:t>
            </a:r>
            <a:r>
              <a:rPr lang="en-US" sz="1000" b="0" i="0" u="none" strike="noStrike" kern="1200">
                <a:ln>
                  <a:noFill/>
                </a:ln>
                <a:latin typeface="Arial" pitchFamily="18"/>
                <a:ea typeface="Arial" pitchFamily="34"/>
                <a:cs typeface="Arial" pitchFamily="34"/>
              </a:rPr>
              <a:t> Eugene Ruben Ramirez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hinking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40080" y="55440"/>
            <a:ext cx="8686800" cy="6577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2000"/>
              <a:t>Graphing Using Slope Intercept Form</a:t>
            </a:r>
            <a:br>
              <a:rPr lang="en-US" sz="2000"/>
            </a:br>
            <a:r>
              <a:rPr lang="en-US" sz="2000"/>
              <a:t>y=mx+b</a:t>
            </a:r>
          </a:p>
        </p:txBody>
      </p:sp>
      <p:sp>
        <p:nvSpPr>
          <p:cNvPr id="3" name="Freeform 2"/>
          <p:cNvSpPr/>
          <p:nvPr/>
        </p:nvSpPr>
        <p:spPr>
          <a:xfrm>
            <a:off x="3895920" y="897839"/>
            <a:ext cx="1499039" cy="1016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E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Is equation in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y=mx+b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form?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880" y="7240680"/>
            <a:ext cx="2651760" cy="230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0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©</a:t>
            </a:r>
            <a:r>
              <a:rPr lang="en-US" sz="1000" b="0" i="0" u="none" strike="noStrike" kern="1200">
                <a:ln>
                  <a:noFill/>
                </a:ln>
                <a:latin typeface="Arial" pitchFamily="18"/>
                <a:ea typeface="Arial" pitchFamily="34"/>
                <a:cs typeface="Arial" pitchFamily="34"/>
              </a:rPr>
              <a:t> Eugene Ruben Ramirez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931920" y="4849200"/>
            <a:ext cx="1463039" cy="1132920"/>
            <a:chOff x="3931920" y="4849200"/>
            <a:chExt cx="1463039" cy="1132920"/>
          </a:xfrm>
        </p:grpSpPr>
        <p:sp>
          <p:nvSpPr>
            <p:cNvPr id="6" name="Freeform 5"/>
            <p:cNvSpPr/>
            <p:nvPr/>
          </p:nvSpPr>
          <p:spPr>
            <a:xfrm>
              <a:off x="3931920" y="5234400"/>
              <a:ext cx="1463039" cy="747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Draw a Line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Through the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Points</a:t>
              </a:r>
            </a:p>
          </p:txBody>
        </p:sp>
        <p:sp>
          <p:nvSpPr>
            <p:cNvPr id="7" name="Straight Connector 6"/>
            <p:cNvSpPr/>
            <p:nvPr/>
          </p:nvSpPr>
          <p:spPr>
            <a:xfrm>
              <a:off x="4663440" y="4849200"/>
              <a:ext cx="0" cy="3718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918240" y="3072960"/>
            <a:ext cx="1476719" cy="1776239"/>
            <a:chOff x="3918240" y="3072960"/>
            <a:chExt cx="1476719" cy="1776239"/>
          </a:xfrm>
        </p:grpSpPr>
        <p:sp>
          <p:nvSpPr>
            <p:cNvPr id="9" name="Straight Connector 8"/>
            <p:cNvSpPr/>
            <p:nvPr/>
          </p:nvSpPr>
          <p:spPr>
            <a:xfrm>
              <a:off x="4663440" y="3072960"/>
              <a:ext cx="0" cy="405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3918240" y="3477600"/>
              <a:ext cx="1476719" cy="1371599"/>
              <a:chOff x="3918240" y="3477600"/>
              <a:chExt cx="1476719" cy="1371599"/>
            </a:xfrm>
          </p:grpSpPr>
          <p:sp>
            <p:nvSpPr>
              <p:cNvPr id="11" name="Freeform 10"/>
              <p:cNvSpPr/>
              <p:nvPr/>
            </p:nvSpPr>
            <p:spPr>
              <a:xfrm>
                <a:off x="3918240" y="3477600"/>
                <a:ext cx="1476719" cy="1371599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CFE7E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en-US" sz="1400" b="0" i="0" u="none" strike="noStrike" kern="1200">
                    <a:ln>
                      <a:noFill/>
                    </a:ln>
                    <a:latin typeface="Arial" pitchFamily="18"/>
                    <a:ea typeface="Microsoft YaHei" pitchFamily="2"/>
                    <a:cs typeface="Mangal" pitchFamily="2"/>
                  </a:rPr>
                  <a:t>Use</a:t>
                </a:r>
              </a:p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en-US" sz="1400" b="0" i="0" u="none" strike="noStrike" kern="1200">
                    <a:ln>
                      <a:noFill/>
                    </a:ln>
                    <a:latin typeface="Arial" pitchFamily="18"/>
                    <a:ea typeface="Microsoft YaHei" pitchFamily="2"/>
                    <a:cs typeface="Mangal" pitchFamily="2"/>
                  </a:rPr>
                  <a:t>to find next point</a:t>
                </a:r>
              </a:p>
            </p:txBody>
          </p:sp>
          <p:graphicFrame>
            <p:nvGraphicFramePr>
              <p:cNvPr id="12" name="Object 11"/>
              <p:cNvGraphicFramePr/>
              <p:nvPr/>
            </p:nvGraphicFramePr>
            <p:xfrm>
              <a:off x="4184639" y="3867119"/>
              <a:ext cx="919439" cy="6328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1" r:id="rId4" imgW="18545577" imgH="12775842" progId="">
                      <p:embed/>
                    </p:oleObj>
                  </mc:Choice>
                  <mc:Fallback>
                    <p:oleObj r:id="rId4" imgW="18545577" imgH="12775842" progId="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4184639" y="3867119"/>
                            <a:ext cx="919439" cy="632880"/>
                          </a:xfrm>
                          <a:prstGeom prst="rect">
                            <a:avLst/>
                          </a:prstGeom>
                          <a:solidFill>
                            <a:srgbClr val="CFE7E5"/>
                          </a:solidFill>
                          <a:ln w="0">
                            <a:solidFill>
                              <a:srgbClr val="808080"/>
                            </a:solidFill>
                            <a:prstDash val="solid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3" name="Group 12"/>
          <p:cNvGrpSpPr/>
          <p:nvPr/>
        </p:nvGrpSpPr>
        <p:grpSpPr>
          <a:xfrm>
            <a:off x="5993280" y="1920239"/>
            <a:ext cx="1474560" cy="1332000"/>
            <a:chOff x="5993280" y="1920239"/>
            <a:chExt cx="1474560" cy="1332000"/>
          </a:xfrm>
        </p:grpSpPr>
        <p:sp>
          <p:nvSpPr>
            <p:cNvPr id="14" name="Freeform 13"/>
            <p:cNvSpPr/>
            <p:nvPr/>
          </p:nvSpPr>
          <p:spPr>
            <a:xfrm>
              <a:off x="5993280" y="2229839"/>
              <a:ext cx="1474560" cy="10224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Equation should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look like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y=mx+b</a:t>
              </a:r>
            </a:p>
          </p:txBody>
        </p:sp>
        <p:sp>
          <p:nvSpPr>
            <p:cNvPr id="15" name="Straight Connector 14"/>
            <p:cNvSpPr/>
            <p:nvPr/>
          </p:nvSpPr>
          <p:spPr>
            <a:xfrm>
              <a:off x="6766560" y="1920239"/>
              <a:ext cx="0" cy="3096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16" name="Freeform 15"/>
          <p:cNvSpPr/>
          <p:nvPr/>
        </p:nvSpPr>
        <p:spPr>
          <a:xfrm>
            <a:off x="5394960" y="2723760"/>
            <a:ext cx="59796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662" fill="none">
                <a:moveTo>
                  <a:pt x="1662" y="0"/>
                </a:move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918240" y="1914479"/>
            <a:ext cx="1476719" cy="1158481"/>
            <a:chOff x="3918240" y="1914479"/>
            <a:chExt cx="1476719" cy="1158481"/>
          </a:xfrm>
        </p:grpSpPr>
        <p:sp>
          <p:nvSpPr>
            <p:cNvPr id="18" name="Freeform 17"/>
            <p:cNvSpPr/>
            <p:nvPr/>
          </p:nvSpPr>
          <p:spPr>
            <a:xfrm>
              <a:off x="3918240" y="2360880"/>
              <a:ext cx="1476719" cy="712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Plot y-intercept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(0,b)</a:t>
              </a:r>
            </a:p>
          </p:txBody>
        </p:sp>
        <p:cxnSp>
          <p:nvCxnSpPr>
            <p:cNvPr id="19" name="Straight Arrow Connector 18"/>
            <p:cNvCxnSpPr>
              <a:endCxn id="18" idx="0"/>
            </p:cNvCxnSpPr>
            <p:nvPr/>
          </p:nvCxnSpPr>
          <p:spPr>
            <a:xfrm flipH="1">
              <a:off x="4656600" y="1914479"/>
              <a:ext cx="6840" cy="446401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sp>
          <p:nvSpPr>
            <p:cNvPr id="20" name="TextBox 19"/>
            <p:cNvSpPr txBox="1"/>
            <p:nvPr/>
          </p:nvSpPr>
          <p:spPr>
            <a:xfrm>
              <a:off x="4754879" y="1968480"/>
              <a:ext cx="548640" cy="3175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Yes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394960" y="897839"/>
            <a:ext cx="2072880" cy="1022400"/>
            <a:chOff x="5394960" y="897839"/>
            <a:chExt cx="2072880" cy="1022400"/>
          </a:xfrm>
        </p:grpSpPr>
        <p:sp>
          <p:nvSpPr>
            <p:cNvPr id="22" name="Freeform 21"/>
            <p:cNvSpPr/>
            <p:nvPr/>
          </p:nvSpPr>
          <p:spPr>
            <a:xfrm>
              <a:off x="5993280" y="897839"/>
              <a:ext cx="1474560" cy="10224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Use Inverse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Operations to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solve for y</a:t>
              </a:r>
            </a:p>
          </p:txBody>
        </p:sp>
        <p:sp>
          <p:nvSpPr>
            <p:cNvPr id="23" name="Straight Connector 22"/>
            <p:cNvSpPr/>
            <p:nvPr/>
          </p:nvSpPr>
          <p:spPr>
            <a:xfrm>
              <a:off x="5394960" y="1371599"/>
              <a:ext cx="5983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466960" y="1007280"/>
              <a:ext cx="457200" cy="3175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No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4536000" y="135360"/>
            <a:ext cx="55152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023360" y="113040"/>
            <a:ext cx="274320" cy="527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976040" y="1728719"/>
            <a:ext cx="555480" cy="365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975680" y="1296720"/>
            <a:ext cx="555480" cy="365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Title 5"/>
          <p:cNvSpPr txBox="1">
            <a:spLocks noGrp="1"/>
          </p:cNvSpPr>
          <p:nvPr>
            <p:ph type="title" idx="4294967295"/>
          </p:nvPr>
        </p:nvSpPr>
        <p:spPr>
          <a:xfrm>
            <a:off x="468000" y="171360"/>
            <a:ext cx="8460000" cy="4132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en-US" sz="2600"/>
              <a:t>Example 1:  Graph</a:t>
            </a:r>
          </a:p>
        </p:txBody>
      </p:sp>
      <p:sp>
        <p:nvSpPr>
          <p:cNvPr id="7" name="Freeform 6"/>
          <p:cNvSpPr/>
          <p:nvPr/>
        </p:nvSpPr>
        <p:spPr>
          <a:xfrm>
            <a:off x="7747919" y="898199"/>
            <a:ext cx="1499039" cy="1016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E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Is equation in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y=mx+b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form?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783920" y="4849560"/>
            <a:ext cx="1463039" cy="1132919"/>
            <a:chOff x="7783920" y="4849560"/>
            <a:chExt cx="1463039" cy="1132919"/>
          </a:xfrm>
        </p:grpSpPr>
        <p:sp>
          <p:nvSpPr>
            <p:cNvPr id="9" name="Freeform 8"/>
            <p:cNvSpPr/>
            <p:nvPr/>
          </p:nvSpPr>
          <p:spPr>
            <a:xfrm>
              <a:off x="7783920" y="5234759"/>
              <a:ext cx="1463039" cy="747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Draw a Line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Through the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Points</a:t>
              </a:r>
            </a:p>
          </p:txBody>
        </p:sp>
        <p:sp>
          <p:nvSpPr>
            <p:cNvPr id="10" name="Straight Connector 9"/>
            <p:cNvSpPr/>
            <p:nvPr/>
          </p:nvSpPr>
          <p:spPr>
            <a:xfrm>
              <a:off x="8515440" y="4849560"/>
              <a:ext cx="0" cy="3718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770240" y="3073319"/>
            <a:ext cx="1476719" cy="1776240"/>
            <a:chOff x="7770240" y="3073319"/>
            <a:chExt cx="1476719" cy="1776240"/>
          </a:xfrm>
        </p:grpSpPr>
        <p:sp>
          <p:nvSpPr>
            <p:cNvPr id="12" name="Straight Connector 11"/>
            <p:cNvSpPr/>
            <p:nvPr/>
          </p:nvSpPr>
          <p:spPr>
            <a:xfrm>
              <a:off x="8515440" y="3073319"/>
              <a:ext cx="0" cy="4050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7770240" y="3477960"/>
              <a:ext cx="1476719" cy="1371599"/>
              <a:chOff x="7770240" y="3477960"/>
              <a:chExt cx="1476719" cy="1371599"/>
            </a:xfrm>
          </p:grpSpPr>
          <p:sp>
            <p:nvSpPr>
              <p:cNvPr id="14" name="Freeform 13"/>
              <p:cNvSpPr/>
              <p:nvPr/>
            </p:nvSpPr>
            <p:spPr>
              <a:xfrm>
                <a:off x="7770240" y="3477960"/>
                <a:ext cx="1476719" cy="1371599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CFE7E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en-US" sz="1400" b="0" i="0" u="none" strike="noStrike" kern="1200">
                    <a:ln>
                      <a:noFill/>
                    </a:ln>
                    <a:latin typeface="Arial" pitchFamily="18"/>
                    <a:ea typeface="Microsoft YaHei" pitchFamily="2"/>
                    <a:cs typeface="Mangal" pitchFamily="2"/>
                  </a:rPr>
                  <a:t>Use</a:t>
                </a:r>
              </a:p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en-US" sz="1400" b="0" i="0" u="none" strike="noStrike" kern="1200">
                    <a:ln>
                      <a:noFill/>
                    </a:ln>
                    <a:latin typeface="Arial" pitchFamily="18"/>
                    <a:ea typeface="Microsoft YaHei" pitchFamily="2"/>
                    <a:cs typeface="Mangal" pitchFamily="2"/>
                  </a:rPr>
                  <a:t>to find next point</a:t>
                </a:r>
              </a:p>
            </p:txBody>
          </p:sp>
          <p:graphicFrame>
            <p:nvGraphicFramePr>
              <p:cNvPr id="15" name="Object 14"/>
              <p:cNvGraphicFramePr/>
              <p:nvPr/>
            </p:nvGraphicFramePr>
            <p:xfrm>
              <a:off x="8036640" y="3867479"/>
              <a:ext cx="919439" cy="6328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34" r:id="rId4" imgW="18545577" imgH="12775842" progId="">
                      <p:embed/>
                    </p:oleObj>
                  </mc:Choice>
                  <mc:Fallback>
                    <p:oleObj r:id="rId4" imgW="18545577" imgH="12775842" progId="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8036640" y="3867479"/>
                            <a:ext cx="919439" cy="632880"/>
                          </a:xfrm>
                          <a:prstGeom prst="rect">
                            <a:avLst/>
                          </a:prstGeom>
                          <a:solidFill>
                            <a:srgbClr val="CFE7E5"/>
                          </a:solidFill>
                          <a:ln w="0">
                            <a:solidFill>
                              <a:srgbClr val="808080"/>
                            </a:solidFill>
                            <a:prstDash val="solid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6" name="Group 15"/>
          <p:cNvGrpSpPr/>
          <p:nvPr/>
        </p:nvGrpSpPr>
        <p:grpSpPr>
          <a:xfrm>
            <a:off x="7770240" y="1914840"/>
            <a:ext cx="1476719" cy="1158480"/>
            <a:chOff x="7770240" y="1914840"/>
            <a:chExt cx="1476719" cy="1158480"/>
          </a:xfrm>
        </p:grpSpPr>
        <p:sp>
          <p:nvSpPr>
            <p:cNvPr id="17" name="Freeform 16"/>
            <p:cNvSpPr/>
            <p:nvPr/>
          </p:nvSpPr>
          <p:spPr>
            <a:xfrm>
              <a:off x="7770240" y="2361240"/>
              <a:ext cx="1476719" cy="712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Plot y-intercept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(0,b)</a:t>
              </a:r>
            </a:p>
          </p:txBody>
        </p:sp>
        <p:cxnSp>
          <p:nvCxnSpPr>
            <p:cNvPr id="18" name="Straight Arrow Connector 17"/>
            <p:cNvCxnSpPr>
              <a:endCxn id="17" idx="0"/>
            </p:cNvCxnSpPr>
            <p:nvPr/>
          </p:nvCxnSpPr>
          <p:spPr>
            <a:xfrm flipH="1">
              <a:off x="8508600" y="1914840"/>
              <a:ext cx="6840" cy="44640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sp>
          <p:nvSpPr>
            <p:cNvPr id="19" name="TextBox 18"/>
            <p:cNvSpPr txBox="1"/>
            <p:nvPr/>
          </p:nvSpPr>
          <p:spPr>
            <a:xfrm>
              <a:off x="8606880" y="1968840"/>
              <a:ext cx="548640" cy="3175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Yes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57200" y="2594160"/>
            <a:ext cx="5212080" cy="4684320"/>
            <a:chOff x="457200" y="2594160"/>
            <a:chExt cx="5212080" cy="4684320"/>
          </a:xfrm>
        </p:grpSpPr>
        <p:grpSp>
          <p:nvGrpSpPr>
            <p:cNvPr id="21" name="Group 20"/>
            <p:cNvGrpSpPr/>
            <p:nvPr/>
          </p:nvGrpSpPr>
          <p:grpSpPr>
            <a:xfrm>
              <a:off x="457200" y="2764800"/>
              <a:ext cx="5123880" cy="4513680"/>
              <a:chOff x="457200" y="2764800"/>
              <a:chExt cx="5123880" cy="4513680"/>
            </a:xfrm>
          </p:grpSpPr>
          <p:sp>
            <p:nvSpPr>
              <p:cNvPr id="22" name="Freeform 21"/>
              <p:cNvSpPr/>
              <p:nvPr/>
            </p:nvSpPr>
            <p:spPr>
              <a:xfrm>
                <a:off x="708120" y="3008880"/>
                <a:ext cx="4595040" cy="40258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2765" h="11184">
                    <a:moveTo>
                      <a:pt x="0" y="0"/>
                    </a:moveTo>
                    <a:lnTo>
                      <a:pt x="0" y="11184"/>
                    </a:lnTo>
                    <a:close/>
                    <a:moveTo>
                      <a:pt x="913" y="-11184"/>
                    </a:moveTo>
                    <a:lnTo>
                      <a:pt x="913" y="0"/>
                    </a:lnTo>
                    <a:close/>
                    <a:moveTo>
                      <a:pt x="12765" y="-22368"/>
                    </a:moveTo>
                    <a:lnTo>
                      <a:pt x="0" y="-22368"/>
                    </a:lnTo>
                    <a:close/>
                    <a:moveTo>
                      <a:pt x="25530" y="-16777"/>
                    </a:moveTo>
                    <a:lnTo>
                      <a:pt x="12765" y="-16777"/>
                    </a:lnTo>
                    <a:close/>
                    <a:moveTo>
                      <a:pt x="27354" y="-22368"/>
                    </a:moveTo>
                    <a:lnTo>
                      <a:pt x="27354" y="-11184"/>
                    </a:lnTo>
                    <a:close/>
                    <a:moveTo>
                      <a:pt x="28265" y="-33552"/>
                    </a:moveTo>
                    <a:lnTo>
                      <a:pt x="28265" y="-22368"/>
                    </a:lnTo>
                    <a:close/>
                    <a:moveTo>
                      <a:pt x="29178" y="-44736"/>
                    </a:moveTo>
                    <a:lnTo>
                      <a:pt x="29178" y="-33552"/>
                    </a:lnTo>
                    <a:close/>
                    <a:moveTo>
                      <a:pt x="30089" y="-55920"/>
                    </a:moveTo>
                    <a:lnTo>
                      <a:pt x="30089" y="-44736"/>
                    </a:lnTo>
                    <a:close/>
                    <a:moveTo>
                      <a:pt x="31000" y="-67104"/>
                    </a:moveTo>
                    <a:lnTo>
                      <a:pt x="31000" y="-55920"/>
                    </a:lnTo>
                    <a:close/>
                    <a:moveTo>
                      <a:pt x="31913" y="-78288"/>
                    </a:moveTo>
                    <a:lnTo>
                      <a:pt x="31913" y="-67104"/>
                    </a:lnTo>
                    <a:close/>
                    <a:moveTo>
                      <a:pt x="32825" y="-89472"/>
                    </a:moveTo>
                    <a:lnTo>
                      <a:pt x="32825" y="-78288"/>
                    </a:lnTo>
                    <a:close/>
                    <a:moveTo>
                      <a:pt x="33736" y="-100656"/>
                    </a:moveTo>
                    <a:lnTo>
                      <a:pt x="33736" y="-89472"/>
                    </a:lnTo>
                    <a:close/>
                    <a:moveTo>
                      <a:pt x="34648" y="-111840"/>
                    </a:moveTo>
                    <a:lnTo>
                      <a:pt x="34648" y="-100656"/>
                    </a:lnTo>
                    <a:close/>
                    <a:moveTo>
                      <a:pt x="35560" y="-123024"/>
                    </a:moveTo>
                    <a:lnTo>
                      <a:pt x="35560" y="-111840"/>
                    </a:lnTo>
                    <a:close/>
                    <a:moveTo>
                      <a:pt x="36471" y="-134208"/>
                    </a:moveTo>
                    <a:lnTo>
                      <a:pt x="36471" y="-123024"/>
                    </a:lnTo>
                    <a:close/>
                    <a:moveTo>
                      <a:pt x="37383" y="-145392"/>
                    </a:moveTo>
                    <a:lnTo>
                      <a:pt x="37383" y="-134208"/>
                    </a:lnTo>
                    <a:close/>
                    <a:moveTo>
                      <a:pt x="38295" y="-156576"/>
                    </a:moveTo>
                    <a:lnTo>
                      <a:pt x="38295" y="-145392"/>
                    </a:lnTo>
                    <a:close/>
                    <a:moveTo>
                      <a:pt x="38295" y="-166961"/>
                    </a:moveTo>
                    <a:lnTo>
                      <a:pt x="25530" y="-166961"/>
                    </a:lnTo>
                    <a:close/>
                    <a:moveTo>
                      <a:pt x="51060" y="-166162"/>
                    </a:moveTo>
                    <a:lnTo>
                      <a:pt x="38295" y="-166162"/>
                    </a:lnTo>
                    <a:close/>
                    <a:moveTo>
                      <a:pt x="63825" y="-165364"/>
                    </a:moveTo>
                    <a:lnTo>
                      <a:pt x="51060" y="-165364"/>
                    </a:lnTo>
                    <a:close/>
                    <a:moveTo>
                      <a:pt x="76590" y="-164565"/>
                    </a:moveTo>
                    <a:lnTo>
                      <a:pt x="63825" y="-164565"/>
                    </a:lnTo>
                    <a:close/>
                    <a:moveTo>
                      <a:pt x="89355" y="-163766"/>
                    </a:moveTo>
                    <a:lnTo>
                      <a:pt x="76590" y="-163766"/>
                    </a:lnTo>
                    <a:close/>
                    <a:moveTo>
                      <a:pt x="102120" y="-161370"/>
                    </a:moveTo>
                    <a:lnTo>
                      <a:pt x="89355" y="-161370"/>
                    </a:lnTo>
                    <a:close/>
                    <a:moveTo>
                      <a:pt x="114885" y="-160571"/>
                    </a:moveTo>
                    <a:lnTo>
                      <a:pt x="102120" y="-160571"/>
                    </a:lnTo>
                    <a:close/>
                    <a:moveTo>
                      <a:pt x="127650" y="-159772"/>
                    </a:moveTo>
                    <a:lnTo>
                      <a:pt x="114885" y="-159772"/>
                    </a:lnTo>
                    <a:close/>
                    <a:moveTo>
                      <a:pt x="140415" y="-158972"/>
                    </a:moveTo>
                    <a:lnTo>
                      <a:pt x="127650" y="-158972"/>
                    </a:lnTo>
                    <a:close/>
                    <a:moveTo>
                      <a:pt x="153180" y="-158175"/>
                    </a:moveTo>
                    <a:lnTo>
                      <a:pt x="140415" y="-158175"/>
                    </a:lnTo>
                    <a:close/>
                    <a:moveTo>
                      <a:pt x="165945" y="-157376"/>
                    </a:moveTo>
                    <a:lnTo>
                      <a:pt x="153180" y="-157376"/>
                    </a:lnTo>
                    <a:close/>
                    <a:moveTo>
                      <a:pt x="178710" y="-156576"/>
                    </a:moveTo>
                    <a:lnTo>
                      <a:pt x="165945" y="-156576"/>
                    </a:lnTo>
                    <a:close/>
                    <a:moveTo>
                      <a:pt x="191475" y="-162968"/>
                    </a:moveTo>
                    <a:lnTo>
                      <a:pt x="178710" y="-162968"/>
                    </a:lnTo>
                    <a:close/>
                    <a:moveTo>
                      <a:pt x="192388" y="-162368"/>
                    </a:moveTo>
                    <a:lnTo>
                      <a:pt x="192388" y="-161969"/>
                    </a:lnTo>
                    <a:close/>
                    <a:moveTo>
                      <a:pt x="193299" y="-162767"/>
                    </a:moveTo>
                    <a:lnTo>
                      <a:pt x="193299" y="-162368"/>
                    </a:lnTo>
                    <a:close/>
                    <a:moveTo>
                      <a:pt x="194210" y="-163166"/>
                    </a:moveTo>
                    <a:lnTo>
                      <a:pt x="194210" y="-162767"/>
                    </a:lnTo>
                    <a:close/>
                    <a:moveTo>
                      <a:pt x="195123" y="-163565"/>
                    </a:moveTo>
                    <a:lnTo>
                      <a:pt x="195123" y="-163166"/>
                    </a:lnTo>
                    <a:close/>
                    <a:moveTo>
                      <a:pt x="196034" y="-163964"/>
                    </a:moveTo>
                    <a:lnTo>
                      <a:pt x="196034" y="-163565"/>
                    </a:lnTo>
                    <a:close/>
                    <a:moveTo>
                      <a:pt x="196945" y="-164363"/>
                    </a:moveTo>
                    <a:lnTo>
                      <a:pt x="196945" y="-163964"/>
                    </a:lnTo>
                    <a:close/>
                    <a:moveTo>
                      <a:pt x="198770" y="-164762"/>
                    </a:moveTo>
                    <a:lnTo>
                      <a:pt x="198770" y="-164363"/>
                    </a:lnTo>
                    <a:close/>
                    <a:moveTo>
                      <a:pt x="199681" y="-165161"/>
                    </a:moveTo>
                    <a:lnTo>
                      <a:pt x="199681" y="-164762"/>
                    </a:lnTo>
                    <a:close/>
                    <a:moveTo>
                      <a:pt x="200593" y="-165560"/>
                    </a:moveTo>
                    <a:lnTo>
                      <a:pt x="200593" y="-165161"/>
                    </a:lnTo>
                    <a:close/>
                    <a:moveTo>
                      <a:pt x="201505" y="-165959"/>
                    </a:moveTo>
                    <a:lnTo>
                      <a:pt x="201505" y="-165560"/>
                    </a:lnTo>
                    <a:close/>
                    <a:moveTo>
                      <a:pt x="202416" y="-166358"/>
                    </a:moveTo>
                    <a:lnTo>
                      <a:pt x="202416" y="-165959"/>
                    </a:lnTo>
                    <a:close/>
                    <a:moveTo>
                      <a:pt x="203328" y="-166757"/>
                    </a:moveTo>
                    <a:lnTo>
                      <a:pt x="203328" y="-166358"/>
                    </a:lnTo>
                    <a:close/>
                    <a:moveTo>
                      <a:pt x="198086" y="-167756"/>
                    </a:moveTo>
                    <a:lnTo>
                      <a:pt x="197630" y="-167756"/>
                    </a:lnTo>
                    <a:close/>
                    <a:moveTo>
                      <a:pt x="198542" y="-166158"/>
                    </a:moveTo>
                    <a:lnTo>
                      <a:pt x="198086" y="-166158"/>
                    </a:lnTo>
                    <a:close/>
                    <a:moveTo>
                      <a:pt x="198998" y="-165359"/>
                    </a:moveTo>
                    <a:lnTo>
                      <a:pt x="198542" y="-165359"/>
                    </a:lnTo>
                    <a:close/>
                    <a:moveTo>
                      <a:pt x="199454" y="-164560"/>
                    </a:moveTo>
                    <a:lnTo>
                      <a:pt x="198998" y="-164560"/>
                    </a:lnTo>
                    <a:close/>
                    <a:moveTo>
                      <a:pt x="199910" y="-163760"/>
                    </a:moveTo>
                    <a:lnTo>
                      <a:pt x="199454" y="-163760"/>
                    </a:lnTo>
                    <a:close/>
                    <a:moveTo>
                      <a:pt x="200366" y="-162963"/>
                    </a:moveTo>
                    <a:lnTo>
                      <a:pt x="199910" y="-162963"/>
                    </a:lnTo>
                    <a:close/>
                    <a:moveTo>
                      <a:pt x="200822" y="-162164"/>
                    </a:moveTo>
                    <a:lnTo>
                      <a:pt x="200366" y="-162164"/>
                    </a:lnTo>
                    <a:close/>
                    <a:moveTo>
                      <a:pt x="201278" y="-169353"/>
                    </a:moveTo>
                    <a:lnTo>
                      <a:pt x="200822" y="-169353"/>
                    </a:lnTo>
                    <a:close/>
                    <a:moveTo>
                      <a:pt x="201734" y="-168554"/>
                    </a:moveTo>
                    <a:lnTo>
                      <a:pt x="201278" y="-168554"/>
                    </a:lnTo>
                    <a:close/>
                    <a:moveTo>
                      <a:pt x="202190" y="-170950"/>
                    </a:moveTo>
                    <a:lnTo>
                      <a:pt x="201734" y="-170950"/>
                    </a:lnTo>
                    <a:close/>
                    <a:moveTo>
                      <a:pt x="202646" y="-170152"/>
                    </a:moveTo>
                    <a:lnTo>
                      <a:pt x="202190" y="-170152"/>
                    </a:lnTo>
                    <a:close/>
                    <a:moveTo>
                      <a:pt x="203102" y="-161364"/>
                    </a:moveTo>
                    <a:lnTo>
                      <a:pt x="202646" y="-161364"/>
                    </a:lnTo>
                    <a:close/>
                    <a:moveTo>
                      <a:pt x="203558" y="-171749"/>
                    </a:moveTo>
                    <a:lnTo>
                      <a:pt x="203102" y="-171749"/>
                    </a:lnTo>
                    <a:close/>
                    <a:moveTo>
                      <a:pt x="210168" y="-167156"/>
                    </a:moveTo>
                    <a:lnTo>
                      <a:pt x="210168" y="-166757"/>
                    </a:lnTo>
                    <a:close/>
                    <a:moveTo>
                      <a:pt x="197403" y="-167555"/>
                    </a:moveTo>
                    <a:lnTo>
                      <a:pt x="197403" y="-167156"/>
                    </a:lnTo>
                    <a:close/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85320" tIns="42120" rIns="85320" bIns="4212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3" name="Straight Connector 22"/>
              <p:cNvSpPr/>
              <p:nvPr/>
            </p:nvSpPr>
            <p:spPr>
              <a:xfrm>
                <a:off x="457200" y="5008680"/>
                <a:ext cx="5123880" cy="0"/>
              </a:xfrm>
              <a:prstGeom prst="line">
                <a:avLst/>
              </a:prstGeom>
              <a:noFill/>
              <a:ln w="18360">
                <a:solidFill>
                  <a:srgbClr val="000000"/>
                </a:solidFill>
                <a:prstDash val="solid"/>
                <a:headEnd type="arrow"/>
                <a:tailEnd type="arrow"/>
              </a:ln>
            </p:spPr>
            <p:txBody>
              <a:bodyPr vert="horz" wrap="none" lIns="99360" tIns="54360" rIns="99360" bIns="5436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4" name="Straight Connector 23"/>
              <p:cNvSpPr/>
              <p:nvPr/>
            </p:nvSpPr>
            <p:spPr>
              <a:xfrm>
                <a:off x="2985479" y="2764800"/>
                <a:ext cx="0" cy="4513680"/>
              </a:xfrm>
              <a:prstGeom prst="line">
                <a:avLst/>
              </a:prstGeom>
              <a:noFill/>
              <a:ln w="18360">
                <a:solidFill>
                  <a:srgbClr val="000000"/>
                </a:solidFill>
                <a:prstDash val="solid"/>
                <a:headEnd type="arrow"/>
                <a:tailEnd type="arrow"/>
              </a:ln>
            </p:spPr>
            <p:txBody>
              <a:bodyPr vert="horz" wrap="none" lIns="99360" tIns="54360" rIns="99360" bIns="5436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5303520" y="4546079"/>
              <a:ext cx="365760" cy="4719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x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018960" y="2594160"/>
              <a:ext cx="366119" cy="4719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y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37560" y="731519"/>
            <a:ext cx="1648440" cy="89819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y-intercept=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22640" y="695879"/>
            <a:ext cx="45216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-3</a:t>
            </a:r>
          </a:p>
        </p:txBody>
      </p:sp>
      <p:sp>
        <p:nvSpPr>
          <p:cNvPr id="29" name="Freeform 28"/>
          <p:cNvSpPr/>
          <p:nvPr/>
        </p:nvSpPr>
        <p:spPr>
          <a:xfrm>
            <a:off x="2926079" y="5816160"/>
            <a:ext cx="146880" cy="146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00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0" name="Freeform 29"/>
          <p:cNvSpPr/>
          <p:nvPr/>
        </p:nvSpPr>
        <p:spPr>
          <a:xfrm rot="5628000">
            <a:off x="342388" y="3005809"/>
            <a:ext cx="4527360" cy="75888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577" h="2109">
                <a:moveTo>
                  <a:pt x="0" y="2109"/>
                </a:moveTo>
                <a:cubicBezTo>
                  <a:pt x="7689" y="2107"/>
                  <a:pt x="12577" y="0"/>
                  <a:pt x="12577" y="0"/>
                </a:cubicBezTo>
              </a:path>
            </a:pathLst>
          </a:custGeom>
          <a:noFill/>
          <a:ln w="18360">
            <a:solidFill>
              <a:srgbClr val="000000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graphicFrame>
        <p:nvGraphicFramePr>
          <p:cNvPr id="31" name="Object 30"/>
          <p:cNvGraphicFramePr/>
          <p:nvPr/>
        </p:nvGraphicFramePr>
        <p:xfrm>
          <a:off x="2690280" y="1238400"/>
          <a:ext cx="540360" cy="798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r:id="rId6" imgW="8654603" imgH="12775842" progId="">
                  <p:embed/>
                </p:oleObj>
              </mc:Choice>
              <mc:Fallback>
                <p:oleObj r:id="rId6" imgW="8654603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90280" y="1238400"/>
                        <a:ext cx="540360" cy="79848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Freeform 31"/>
          <p:cNvSpPr/>
          <p:nvPr/>
        </p:nvSpPr>
        <p:spPr>
          <a:xfrm>
            <a:off x="2985479" y="4718880"/>
            <a:ext cx="0" cy="106092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2948" fill="none">
                <a:moveTo>
                  <a:pt x="0" y="2948"/>
                </a:moveTo>
                <a:lnTo>
                  <a:pt x="0" y="0"/>
                </a:lnTo>
              </a:path>
            </a:pathLst>
          </a:custGeom>
          <a:noFill/>
          <a:ln w="36720">
            <a:solidFill>
              <a:srgbClr val="FF0000"/>
            </a:solidFill>
            <a:prstDash val="solid"/>
            <a:tailEnd type="arrow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2985479" y="4754879"/>
            <a:ext cx="30600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51" fill="none">
                <a:moveTo>
                  <a:pt x="0" y="0"/>
                </a:moveTo>
                <a:lnTo>
                  <a:pt x="851" y="0"/>
                </a:lnTo>
              </a:path>
            </a:pathLst>
          </a:custGeom>
          <a:noFill/>
          <a:ln w="36720">
            <a:solidFill>
              <a:srgbClr val="0000FF"/>
            </a:solidFill>
            <a:prstDash val="solid"/>
            <a:tailEnd type="arrow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3272400" y="4663440"/>
            <a:ext cx="146880" cy="146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00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2707200" y="3394079"/>
            <a:ext cx="1041479" cy="345275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894" h="9592" fill="none">
                <a:moveTo>
                  <a:pt x="0" y="9592"/>
                </a:moveTo>
                <a:lnTo>
                  <a:pt x="2894" y="0"/>
                </a:lnTo>
              </a:path>
            </a:pathLst>
          </a:custGeom>
          <a:noFill/>
          <a:ln w="18360">
            <a:solidFill>
              <a:srgbClr val="0000FF"/>
            </a:solidFill>
            <a:prstDash val="solid"/>
            <a:headEnd type="arrow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51760" y="5139720"/>
            <a:ext cx="27432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021480" y="4372200"/>
            <a:ext cx="30636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1</a:t>
            </a:r>
          </a:p>
        </p:txBody>
      </p:sp>
      <p:graphicFrame>
        <p:nvGraphicFramePr>
          <p:cNvPr id="38" name="Object 37"/>
          <p:cNvGraphicFramePr/>
          <p:nvPr/>
        </p:nvGraphicFramePr>
        <p:xfrm>
          <a:off x="593280" y="1280159"/>
          <a:ext cx="1973880" cy="774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r:id="rId8" imgW="32557792" imgH="12775842" progId="">
                  <p:embed/>
                </p:oleObj>
              </mc:Choice>
              <mc:Fallback>
                <p:oleObj r:id="rId8" imgW="32557792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3280" y="1280159"/>
                        <a:ext cx="1973880" cy="774359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/>
          <p:nvPr/>
        </p:nvGraphicFramePr>
        <p:xfrm>
          <a:off x="3291839" y="113040"/>
          <a:ext cx="1831680" cy="563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r:id="rId10" imgW="21430445" imgH="6593983" progId="">
                  <p:embed/>
                </p:oleObj>
              </mc:Choice>
              <mc:Fallback>
                <p:oleObj r:id="rId10" imgW="21430445" imgH="6593983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91839" y="113040"/>
                        <a:ext cx="1831680" cy="56304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4054320" y="1332720"/>
            <a:ext cx="219456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What is the slope?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031999" y="1657080"/>
            <a:ext cx="347472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How do we write it as a fraction?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054320" y="793080"/>
            <a:ext cx="289512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What is the y-intercept?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Class="exit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Class="entr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Class="entr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Class="exit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28" grpId="1" build="p"/>
      <p:bldP spid="36" grpId="6" build="p"/>
      <p:bldP spid="36" grpId="8" build="p"/>
      <p:bldP spid="37" grpId="7" build="p"/>
      <p:bldP spid="40" grpId="2" build="p"/>
      <p:bldP spid="41" grpId="9" build="p"/>
      <p:bldP spid="42" grpId="4" build="p"/>
      <p:bldP spid="42" grpId="5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4822920" y="817200"/>
            <a:ext cx="55152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186799" y="509040"/>
            <a:ext cx="365760" cy="1039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976040" y="2556720"/>
            <a:ext cx="555480" cy="365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975680" y="2124720"/>
            <a:ext cx="555480" cy="365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Title 5"/>
          <p:cNvSpPr txBox="1">
            <a:spLocks noGrp="1"/>
          </p:cNvSpPr>
          <p:nvPr>
            <p:ph type="title" idx="4294967295"/>
          </p:nvPr>
        </p:nvSpPr>
        <p:spPr>
          <a:xfrm>
            <a:off x="684000" y="891359"/>
            <a:ext cx="8460000" cy="4132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en-US" sz="2600"/>
              <a:t>Practice 1:  Graph</a:t>
            </a:r>
          </a:p>
        </p:txBody>
      </p:sp>
      <p:sp>
        <p:nvSpPr>
          <p:cNvPr id="7" name="Freeform 6"/>
          <p:cNvSpPr/>
          <p:nvPr/>
        </p:nvSpPr>
        <p:spPr>
          <a:xfrm>
            <a:off x="7747919" y="898199"/>
            <a:ext cx="1499039" cy="1016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E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Is equation in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y=mx+b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form?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783920" y="4849560"/>
            <a:ext cx="1463039" cy="1132919"/>
            <a:chOff x="7783920" y="4849560"/>
            <a:chExt cx="1463039" cy="1132919"/>
          </a:xfrm>
        </p:grpSpPr>
        <p:sp>
          <p:nvSpPr>
            <p:cNvPr id="9" name="Freeform 8"/>
            <p:cNvSpPr/>
            <p:nvPr/>
          </p:nvSpPr>
          <p:spPr>
            <a:xfrm>
              <a:off x="7783920" y="5234759"/>
              <a:ext cx="1463039" cy="747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Draw a Line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Through the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Points</a:t>
              </a:r>
            </a:p>
          </p:txBody>
        </p:sp>
        <p:sp>
          <p:nvSpPr>
            <p:cNvPr id="10" name="Straight Connector 9"/>
            <p:cNvSpPr/>
            <p:nvPr/>
          </p:nvSpPr>
          <p:spPr>
            <a:xfrm>
              <a:off x="8515440" y="4849560"/>
              <a:ext cx="0" cy="3718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770240" y="3073319"/>
            <a:ext cx="1476719" cy="1776240"/>
            <a:chOff x="7770240" y="3073319"/>
            <a:chExt cx="1476719" cy="1776240"/>
          </a:xfrm>
        </p:grpSpPr>
        <p:sp>
          <p:nvSpPr>
            <p:cNvPr id="12" name="Straight Connector 11"/>
            <p:cNvSpPr/>
            <p:nvPr/>
          </p:nvSpPr>
          <p:spPr>
            <a:xfrm>
              <a:off x="8515440" y="3073319"/>
              <a:ext cx="0" cy="4050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7770240" y="3477960"/>
              <a:ext cx="1476719" cy="1371599"/>
              <a:chOff x="7770240" y="3477960"/>
              <a:chExt cx="1476719" cy="1371599"/>
            </a:xfrm>
          </p:grpSpPr>
          <p:sp>
            <p:nvSpPr>
              <p:cNvPr id="14" name="Freeform 13"/>
              <p:cNvSpPr/>
              <p:nvPr/>
            </p:nvSpPr>
            <p:spPr>
              <a:xfrm>
                <a:off x="7770240" y="3477960"/>
                <a:ext cx="1476719" cy="1371599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CFE7E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en-US" sz="1400" b="0" i="0" u="none" strike="noStrike" kern="1200">
                    <a:ln>
                      <a:noFill/>
                    </a:ln>
                    <a:latin typeface="Arial" pitchFamily="18"/>
                    <a:ea typeface="Microsoft YaHei" pitchFamily="2"/>
                    <a:cs typeface="Mangal" pitchFamily="2"/>
                  </a:rPr>
                  <a:t>Use</a:t>
                </a:r>
              </a:p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en-US" sz="1400" b="0" i="0" u="none" strike="noStrike" kern="1200">
                    <a:ln>
                      <a:noFill/>
                    </a:ln>
                    <a:latin typeface="Arial" pitchFamily="18"/>
                    <a:ea typeface="Microsoft YaHei" pitchFamily="2"/>
                    <a:cs typeface="Mangal" pitchFamily="2"/>
                  </a:rPr>
                  <a:t>to find next point</a:t>
                </a:r>
              </a:p>
            </p:txBody>
          </p:sp>
          <p:graphicFrame>
            <p:nvGraphicFramePr>
              <p:cNvPr id="15" name="Object 14"/>
              <p:cNvGraphicFramePr/>
              <p:nvPr/>
            </p:nvGraphicFramePr>
            <p:xfrm>
              <a:off x="8036640" y="3867479"/>
              <a:ext cx="919439" cy="6328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58" r:id="rId4" imgW="18545577" imgH="12775842" progId="">
                      <p:embed/>
                    </p:oleObj>
                  </mc:Choice>
                  <mc:Fallback>
                    <p:oleObj r:id="rId4" imgW="18545577" imgH="12775842" progId="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8036640" y="3867479"/>
                            <a:ext cx="919439" cy="632880"/>
                          </a:xfrm>
                          <a:prstGeom prst="rect">
                            <a:avLst/>
                          </a:prstGeom>
                          <a:solidFill>
                            <a:srgbClr val="CFE7E5"/>
                          </a:solidFill>
                          <a:ln w="0">
                            <a:solidFill>
                              <a:srgbClr val="808080"/>
                            </a:solidFill>
                            <a:prstDash val="solid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6" name="Group 15"/>
          <p:cNvGrpSpPr/>
          <p:nvPr/>
        </p:nvGrpSpPr>
        <p:grpSpPr>
          <a:xfrm>
            <a:off x="7770240" y="1914840"/>
            <a:ext cx="1476719" cy="1158480"/>
            <a:chOff x="7770240" y="1914840"/>
            <a:chExt cx="1476719" cy="1158480"/>
          </a:xfrm>
        </p:grpSpPr>
        <p:sp>
          <p:nvSpPr>
            <p:cNvPr id="17" name="Freeform 16"/>
            <p:cNvSpPr/>
            <p:nvPr/>
          </p:nvSpPr>
          <p:spPr>
            <a:xfrm>
              <a:off x="7770240" y="2361240"/>
              <a:ext cx="1476719" cy="712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Plot y-intercept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(0,b)</a:t>
              </a:r>
            </a:p>
          </p:txBody>
        </p:sp>
        <p:cxnSp>
          <p:nvCxnSpPr>
            <p:cNvPr id="18" name="Straight Arrow Connector 17"/>
            <p:cNvCxnSpPr>
              <a:endCxn id="17" idx="0"/>
            </p:cNvCxnSpPr>
            <p:nvPr/>
          </p:nvCxnSpPr>
          <p:spPr>
            <a:xfrm flipH="1">
              <a:off x="8508600" y="1914840"/>
              <a:ext cx="6840" cy="44640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sp>
          <p:nvSpPr>
            <p:cNvPr id="19" name="TextBox 18"/>
            <p:cNvSpPr txBox="1"/>
            <p:nvPr/>
          </p:nvSpPr>
          <p:spPr>
            <a:xfrm>
              <a:off x="8606880" y="1968840"/>
              <a:ext cx="548640" cy="3175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Yes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57200" y="2810160"/>
            <a:ext cx="5212080" cy="4684320"/>
            <a:chOff x="457200" y="2810160"/>
            <a:chExt cx="5212080" cy="4684320"/>
          </a:xfrm>
        </p:grpSpPr>
        <p:grpSp>
          <p:nvGrpSpPr>
            <p:cNvPr id="21" name="Group 20"/>
            <p:cNvGrpSpPr/>
            <p:nvPr/>
          </p:nvGrpSpPr>
          <p:grpSpPr>
            <a:xfrm>
              <a:off x="457200" y="2980800"/>
              <a:ext cx="5123880" cy="4513680"/>
              <a:chOff x="457200" y="2980800"/>
              <a:chExt cx="5123880" cy="4513680"/>
            </a:xfrm>
          </p:grpSpPr>
          <p:sp>
            <p:nvSpPr>
              <p:cNvPr id="22" name="Freeform 21"/>
              <p:cNvSpPr/>
              <p:nvPr/>
            </p:nvSpPr>
            <p:spPr>
              <a:xfrm>
                <a:off x="708120" y="3224880"/>
                <a:ext cx="4595040" cy="40258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2765" h="11184">
                    <a:moveTo>
                      <a:pt x="0" y="0"/>
                    </a:moveTo>
                    <a:lnTo>
                      <a:pt x="0" y="11184"/>
                    </a:lnTo>
                    <a:close/>
                    <a:moveTo>
                      <a:pt x="913" y="-11184"/>
                    </a:moveTo>
                    <a:lnTo>
                      <a:pt x="913" y="0"/>
                    </a:lnTo>
                    <a:close/>
                    <a:moveTo>
                      <a:pt x="12765" y="-22368"/>
                    </a:moveTo>
                    <a:lnTo>
                      <a:pt x="0" y="-22368"/>
                    </a:lnTo>
                    <a:close/>
                    <a:moveTo>
                      <a:pt x="25530" y="-16777"/>
                    </a:moveTo>
                    <a:lnTo>
                      <a:pt x="12765" y="-16777"/>
                    </a:lnTo>
                    <a:close/>
                    <a:moveTo>
                      <a:pt x="27354" y="-22368"/>
                    </a:moveTo>
                    <a:lnTo>
                      <a:pt x="27354" y="-11184"/>
                    </a:lnTo>
                    <a:close/>
                    <a:moveTo>
                      <a:pt x="28265" y="-33552"/>
                    </a:moveTo>
                    <a:lnTo>
                      <a:pt x="28265" y="-22368"/>
                    </a:lnTo>
                    <a:close/>
                    <a:moveTo>
                      <a:pt x="29178" y="-44736"/>
                    </a:moveTo>
                    <a:lnTo>
                      <a:pt x="29178" y="-33552"/>
                    </a:lnTo>
                    <a:close/>
                    <a:moveTo>
                      <a:pt x="30089" y="-55920"/>
                    </a:moveTo>
                    <a:lnTo>
                      <a:pt x="30089" y="-44736"/>
                    </a:lnTo>
                    <a:close/>
                    <a:moveTo>
                      <a:pt x="31000" y="-67104"/>
                    </a:moveTo>
                    <a:lnTo>
                      <a:pt x="31000" y="-55920"/>
                    </a:lnTo>
                    <a:close/>
                    <a:moveTo>
                      <a:pt x="31913" y="-78288"/>
                    </a:moveTo>
                    <a:lnTo>
                      <a:pt x="31913" y="-67104"/>
                    </a:lnTo>
                    <a:close/>
                    <a:moveTo>
                      <a:pt x="32825" y="-89472"/>
                    </a:moveTo>
                    <a:lnTo>
                      <a:pt x="32825" y="-78288"/>
                    </a:lnTo>
                    <a:close/>
                    <a:moveTo>
                      <a:pt x="33736" y="-100656"/>
                    </a:moveTo>
                    <a:lnTo>
                      <a:pt x="33736" y="-89472"/>
                    </a:lnTo>
                    <a:close/>
                    <a:moveTo>
                      <a:pt x="34648" y="-111840"/>
                    </a:moveTo>
                    <a:lnTo>
                      <a:pt x="34648" y="-100656"/>
                    </a:lnTo>
                    <a:close/>
                    <a:moveTo>
                      <a:pt x="35560" y="-123024"/>
                    </a:moveTo>
                    <a:lnTo>
                      <a:pt x="35560" y="-111840"/>
                    </a:lnTo>
                    <a:close/>
                    <a:moveTo>
                      <a:pt x="36471" y="-134208"/>
                    </a:moveTo>
                    <a:lnTo>
                      <a:pt x="36471" y="-123024"/>
                    </a:lnTo>
                    <a:close/>
                    <a:moveTo>
                      <a:pt x="37383" y="-145392"/>
                    </a:moveTo>
                    <a:lnTo>
                      <a:pt x="37383" y="-134208"/>
                    </a:lnTo>
                    <a:close/>
                    <a:moveTo>
                      <a:pt x="38295" y="-156576"/>
                    </a:moveTo>
                    <a:lnTo>
                      <a:pt x="38295" y="-145392"/>
                    </a:lnTo>
                    <a:close/>
                    <a:moveTo>
                      <a:pt x="38295" y="-166961"/>
                    </a:moveTo>
                    <a:lnTo>
                      <a:pt x="25530" y="-166961"/>
                    </a:lnTo>
                    <a:close/>
                    <a:moveTo>
                      <a:pt x="51060" y="-166162"/>
                    </a:moveTo>
                    <a:lnTo>
                      <a:pt x="38295" y="-166162"/>
                    </a:lnTo>
                    <a:close/>
                    <a:moveTo>
                      <a:pt x="63825" y="-165364"/>
                    </a:moveTo>
                    <a:lnTo>
                      <a:pt x="51060" y="-165364"/>
                    </a:lnTo>
                    <a:close/>
                    <a:moveTo>
                      <a:pt x="76590" y="-164565"/>
                    </a:moveTo>
                    <a:lnTo>
                      <a:pt x="63825" y="-164565"/>
                    </a:lnTo>
                    <a:close/>
                    <a:moveTo>
                      <a:pt x="89355" y="-163766"/>
                    </a:moveTo>
                    <a:lnTo>
                      <a:pt x="76590" y="-163766"/>
                    </a:lnTo>
                    <a:close/>
                    <a:moveTo>
                      <a:pt x="102120" y="-161370"/>
                    </a:moveTo>
                    <a:lnTo>
                      <a:pt x="89355" y="-161370"/>
                    </a:lnTo>
                    <a:close/>
                    <a:moveTo>
                      <a:pt x="114885" y="-160571"/>
                    </a:moveTo>
                    <a:lnTo>
                      <a:pt x="102120" y="-160571"/>
                    </a:lnTo>
                    <a:close/>
                    <a:moveTo>
                      <a:pt x="127650" y="-159772"/>
                    </a:moveTo>
                    <a:lnTo>
                      <a:pt x="114885" y="-159772"/>
                    </a:lnTo>
                    <a:close/>
                    <a:moveTo>
                      <a:pt x="140415" y="-158972"/>
                    </a:moveTo>
                    <a:lnTo>
                      <a:pt x="127650" y="-158972"/>
                    </a:lnTo>
                    <a:close/>
                    <a:moveTo>
                      <a:pt x="153180" y="-158175"/>
                    </a:moveTo>
                    <a:lnTo>
                      <a:pt x="140415" y="-158175"/>
                    </a:lnTo>
                    <a:close/>
                    <a:moveTo>
                      <a:pt x="165945" y="-157376"/>
                    </a:moveTo>
                    <a:lnTo>
                      <a:pt x="153180" y="-157376"/>
                    </a:lnTo>
                    <a:close/>
                    <a:moveTo>
                      <a:pt x="178710" y="-156576"/>
                    </a:moveTo>
                    <a:lnTo>
                      <a:pt x="165945" y="-156576"/>
                    </a:lnTo>
                    <a:close/>
                    <a:moveTo>
                      <a:pt x="191475" y="-162968"/>
                    </a:moveTo>
                    <a:lnTo>
                      <a:pt x="178710" y="-162968"/>
                    </a:lnTo>
                    <a:close/>
                    <a:moveTo>
                      <a:pt x="192388" y="-162368"/>
                    </a:moveTo>
                    <a:lnTo>
                      <a:pt x="192388" y="-161969"/>
                    </a:lnTo>
                    <a:close/>
                    <a:moveTo>
                      <a:pt x="193299" y="-162767"/>
                    </a:moveTo>
                    <a:lnTo>
                      <a:pt x="193299" y="-162368"/>
                    </a:lnTo>
                    <a:close/>
                    <a:moveTo>
                      <a:pt x="194210" y="-163166"/>
                    </a:moveTo>
                    <a:lnTo>
                      <a:pt x="194210" y="-162767"/>
                    </a:lnTo>
                    <a:close/>
                    <a:moveTo>
                      <a:pt x="195123" y="-163565"/>
                    </a:moveTo>
                    <a:lnTo>
                      <a:pt x="195123" y="-163166"/>
                    </a:lnTo>
                    <a:close/>
                    <a:moveTo>
                      <a:pt x="196034" y="-163964"/>
                    </a:moveTo>
                    <a:lnTo>
                      <a:pt x="196034" y="-163565"/>
                    </a:lnTo>
                    <a:close/>
                    <a:moveTo>
                      <a:pt x="196945" y="-164363"/>
                    </a:moveTo>
                    <a:lnTo>
                      <a:pt x="196945" y="-163964"/>
                    </a:lnTo>
                    <a:close/>
                    <a:moveTo>
                      <a:pt x="198770" y="-164762"/>
                    </a:moveTo>
                    <a:lnTo>
                      <a:pt x="198770" y="-164363"/>
                    </a:lnTo>
                    <a:close/>
                    <a:moveTo>
                      <a:pt x="199681" y="-165161"/>
                    </a:moveTo>
                    <a:lnTo>
                      <a:pt x="199681" y="-164762"/>
                    </a:lnTo>
                    <a:close/>
                    <a:moveTo>
                      <a:pt x="200593" y="-165560"/>
                    </a:moveTo>
                    <a:lnTo>
                      <a:pt x="200593" y="-165161"/>
                    </a:lnTo>
                    <a:close/>
                    <a:moveTo>
                      <a:pt x="201505" y="-165959"/>
                    </a:moveTo>
                    <a:lnTo>
                      <a:pt x="201505" y="-165560"/>
                    </a:lnTo>
                    <a:close/>
                    <a:moveTo>
                      <a:pt x="202416" y="-166358"/>
                    </a:moveTo>
                    <a:lnTo>
                      <a:pt x="202416" y="-165959"/>
                    </a:lnTo>
                    <a:close/>
                    <a:moveTo>
                      <a:pt x="203328" y="-166757"/>
                    </a:moveTo>
                    <a:lnTo>
                      <a:pt x="203328" y="-166358"/>
                    </a:lnTo>
                    <a:close/>
                    <a:moveTo>
                      <a:pt x="198086" y="-167756"/>
                    </a:moveTo>
                    <a:lnTo>
                      <a:pt x="197630" y="-167756"/>
                    </a:lnTo>
                    <a:close/>
                    <a:moveTo>
                      <a:pt x="198542" y="-166158"/>
                    </a:moveTo>
                    <a:lnTo>
                      <a:pt x="198086" y="-166158"/>
                    </a:lnTo>
                    <a:close/>
                    <a:moveTo>
                      <a:pt x="198998" y="-165359"/>
                    </a:moveTo>
                    <a:lnTo>
                      <a:pt x="198542" y="-165359"/>
                    </a:lnTo>
                    <a:close/>
                    <a:moveTo>
                      <a:pt x="199454" y="-164560"/>
                    </a:moveTo>
                    <a:lnTo>
                      <a:pt x="198998" y="-164560"/>
                    </a:lnTo>
                    <a:close/>
                    <a:moveTo>
                      <a:pt x="199910" y="-163760"/>
                    </a:moveTo>
                    <a:lnTo>
                      <a:pt x="199454" y="-163760"/>
                    </a:lnTo>
                    <a:close/>
                    <a:moveTo>
                      <a:pt x="200366" y="-162963"/>
                    </a:moveTo>
                    <a:lnTo>
                      <a:pt x="199910" y="-162963"/>
                    </a:lnTo>
                    <a:close/>
                    <a:moveTo>
                      <a:pt x="200822" y="-162164"/>
                    </a:moveTo>
                    <a:lnTo>
                      <a:pt x="200366" y="-162164"/>
                    </a:lnTo>
                    <a:close/>
                    <a:moveTo>
                      <a:pt x="201278" y="-169353"/>
                    </a:moveTo>
                    <a:lnTo>
                      <a:pt x="200822" y="-169353"/>
                    </a:lnTo>
                    <a:close/>
                    <a:moveTo>
                      <a:pt x="201734" y="-168554"/>
                    </a:moveTo>
                    <a:lnTo>
                      <a:pt x="201278" y="-168554"/>
                    </a:lnTo>
                    <a:close/>
                    <a:moveTo>
                      <a:pt x="202190" y="-170950"/>
                    </a:moveTo>
                    <a:lnTo>
                      <a:pt x="201734" y="-170950"/>
                    </a:lnTo>
                    <a:close/>
                    <a:moveTo>
                      <a:pt x="202646" y="-170152"/>
                    </a:moveTo>
                    <a:lnTo>
                      <a:pt x="202190" y="-170152"/>
                    </a:lnTo>
                    <a:close/>
                    <a:moveTo>
                      <a:pt x="203102" y="-161364"/>
                    </a:moveTo>
                    <a:lnTo>
                      <a:pt x="202646" y="-161364"/>
                    </a:lnTo>
                    <a:close/>
                    <a:moveTo>
                      <a:pt x="203558" y="-171749"/>
                    </a:moveTo>
                    <a:lnTo>
                      <a:pt x="203102" y="-171749"/>
                    </a:lnTo>
                    <a:close/>
                    <a:moveTo>
                      <a:pt x="210168" y="-167156"/>
                    </a:moveTo>
                    <a:lnTo>
                      <a:pt x="210168" y="-166757"/>
                    </a:lnTo>
                    <a:close/>
                    <a:moveTo>
                      <a:pt x="197403" y="-167555"/>
                    </a:moveTo>
                    <a:lnTo>
                      <a:pt x="197403" y="-167156"/>
                    </a:lnTo>
                    <a:close/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85320" tIns="42120" rIns="85320" bIns="4212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3" name="Straight Connector 22"/>
              <p:cNvSpPr/>
              <p:nvPr/>
            </p:nvSpPr>
            <p:spPr>
              <a:xfrm>
                <a:off x="457200" y="5224680"/>
                <a:ext cx="5123880" cy="0"/>
              </a:xfrm>
              <a:prstGeom prst="line">
                <a:avLst/>
              </a:prstGeom>
              <a:noFill/>
              <a:ln w="18360">
                <a:solidFill>
                  <a:srgbClr val="000000"/>
                </a:solidFill>
                <a:prstDash val="solid"/>
                <a:headEnd type="arrow"/>
                <a:tailEnd type="arrow"/>
              </a:ln>
            </p:spPr>
            <p:txBody>
              <a:bodyPr vert="horz" wrap="none" lIns="99360" tIns="54360" rIns="99360" bIns="5436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4" name="Straight Connector 23"/>
              <p:cNvSpPr/>
              <p:nvPr/>
            </p:nvSpPr>
            <p:spPr>
              <a:xfrm>
                <a:off x="2985479" y="2980800"/>
                <a:ext cx="0" cy="4513680"/>
              </a:xfrm>
              <a:prstGeom prst="line">
                <a:avLst/>
              </a:prstGeom>
              <a:noFill/>
              <a:ln w="18360">
                <a:solidFill>
                  <a:srgbClr val="000000"/>
                </a:solidFill>
                <a:prstDash val="solid"/>
                <a:headEnd type="arrow"/>
                <a:tailEnd type="arrow"/>
              </a:ln>
            </p:spPr>
            <p:txBody>
              <a:bodyPr vert="horz" wrap="none" lIns="99360" tIns="54360" rIns="99360" bIns="5436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5303520" y="4762079"/>
              <a:ext cx="365760" cy="4719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x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018960" y="2810160"/>
              <a:ext cx="366119" cy="4719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y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37560" y="1559520"/>
            <a:ext cx="1648440" cy="89819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y-intercept=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22640" y="1523880"/>
            <a:ext cx="34992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1</a:t>
            </a:r>
          </a:p>
        </p:txBody>
      </p:sp>
      <p:sp>
        <p:nvSpPr>
          <p:cNvPr id="29" name="Freeform 28"/>
          <p:cNvSpPr/>
          <p:nvPr/>
        </p:nvSpPr>
        <p:spPr>
          <a:xfrm>
            <a:off x="2926079" y="4880160"/>
            <a:ext cx="146880" cy="146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00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0" name="Freeform 29"/>
          <p:cNvSpPr/>
          <p:nvPr/>
        </p:nvSpPr>
        <p:spPr>
          <a:xfrm rot="5794200">
            <a:off x="1096322" y="2918022"/>
            <a:ext cx="3124800" cy="89819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681" h="2496">
                <a:moveTo>
                  <a:pt x="0" y="2496"/>
                </a:moveTo>
                <a:cubicBezTo>
                  <a:pt x="5307" y="2491"/>
                  <a:pt x="8681" y="0"/>
                  <a:pt x="8681" y="0"/>
                </a:cubicBezTo>
              </a:path>
            </a:pathLst>
          </a:custGeom>
          <a:noFill/>
          <a:ln w="18360">
            <a:solidFill>
              <a:srgbClr val="000000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graphicFrame>
        <p:nvGraphicFramePr>
          <p:cNvPr id="31" name="Object 30"/>
          <p:cNvGraphicFramePr/>
          <p:nvPr/>
        </p:nvGraphicFramePr>
        <p:xfrm>
          <a:off x="2690280" y="2066400"/>
          <a:ext cx="540360" cy="798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r:id="rId6" imgW="8654603" imgH="12775842" progId="">
                  <p:embed/>
                </p:oleObj>
              </mc:Choice>
              <mc:Fallback>
                <p:oleObj r:id="rId6" imgW="8654603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90280" y="2066400"/>
                        <a:ext cx="540360" cy="79848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Freeform 31"/>
          <p:cNvSpPr/>
          <p:nvPr/>
        </p:nvSpPr>
        <p:spPr>
          <a:xfrm>
            <a:off x="2985479" y="4350240"/>
            <a:ext cx="0" cy="5850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1626" fill="none">
                <a:moveTo>
                  <a:pt x="0" y="1626"/>
                </a:moveTo>
                <a:lnTo>
                  <a:pt x="0" y="0"/>
                </a:lnTo>
              </a:path>
            </a:pathLst>
          </a:custGeom>
          <a:noFill/>
          <a:ln w="36720">
            <a:solidFill>
              <a:srgbClr val="FF0000"/>
            </a:solidFill>
            <a:prstDash val="solid"/>
            <a:tailEnd type="arrow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3004920" y="4386240"/>
            <a:ext cx="99648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769" fill="none">
                <a:moveTo>
                  <a:pt x="0" y="0"/>
                </a:moveTo>
                <a:lnTo>
                  <a:pt x="2769" y="0"/>
                </a:lnTo>
              </a:path>
            </a:pathLst>
          </a:custGeom>
          <a:noFill/>
          <a:ln w="36720">
            <a:solidFill>
              <a:srgbClr val="0000FF"/>
            </a:solidFill>
            <a:prstDash val="solid"/>
            <a:tailEnd type="arrow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3912480" y="4294800"/>
            <a:ext cx="146880" cy="146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00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1519200" y="3984120"/>
            <a:ext cx="3087720" cy="190116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578" h="5282" fill="none">
                <a:moveTo>
                  <a:pt x="0" y="5282"/>
                </a:moveTo>
                <a:lnTo>
                  <a:pt x="8578" y="0"/>
                </a:lnTo>
              </a:path>
            </a:pathLst>
          </a:custGeom>
          <a:noFill/>
          <a:ln w="36720">
            <a:solidFill>
              <a:srgbClr val="0000FF"/>
            </a:solidFill>
            <a:prstDash val="solid"/>
            <a:headEnd type="arrow"/>
            <a:tailEnd type="arrow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51760" y="4422240"/>
            <a:ext cx="27432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259800" y="4039559"/>
            <a:ext cx="30636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3</a:t>
            </a:r>
          </a:p>
        </p:txBody>
      </p:sp>
      <p:graphicFrame>
        <p:nvGraphicFramePr>
          <p:cNvPr id="38" name="Object 37"/>
          <p:cNvGraphicFramePr/>
          <p:nvPr/>
        </p:nvGraphicFramePr>
        <p:xfrm>
          <a:off x="593280" y="2108160"/>
          <a:ext cx="1973880" cy="774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r:id="rId8" imgW="32557792" imgH="12775842" progId="">
                  <p:embed/>
                </p:oleObj>
              </mc:Choice>
              <mc:Fallback>
                <p:oleObj r:id="rId8" imgW="32557792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3280" y="2108160"/>
                        <a:ext cx="1973880" cy="774359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/>
          <p:nvPr/>
        </p:nvGraphicFramePr>
        <p:xfrm>
          <a:off x="3471839" y="509040"/>
          <a:ext cx="1902600" cy="1091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r:id="rId10" imgW="22254693" imgH="12775842" progId="">
                  <p:embed/>
                </p:oleObj>
              </mc:Choice>
              <mc:Fallback>
                <p:oleObj r:id="rId10" imgW="22254693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71839" y="509040"/>
                        <a:ext cx="1902600" cy="109116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874320" y="2340720"/>
            <a:ext cx="219456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What is the slope?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874320" y="1657080"/>
            <a:ext cx="289512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What is the y-intercept?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Class="exit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Class="entr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Class="entr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Class="exit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28" grpId="1" build="p"/>
      <p:bldP spid="36" grpId="6" build="p"/>
      <p:bldP spid="36" grpId="8" build="p"/>
      <p:bldP spid="37" grpId="7" build="p"/>
      <p:bldP spid="40" grpId="2" build="p"/>
      <p:bldP spid="41" grpId="4" build="p"/>
      <p:bldP spid="41" grpId="5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5110920" y="385200"/>
            <a:ext cx="55152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186799" y="77040"/>
            <a:ext cx="659520" cy="1039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976040" y="2088719"/>
            <a:ext cx="555480" cy="365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975680" y="1656719"/>
            <a:ext cx="555480" cy="365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Title 5"/>
          <p:cNvSpPr txBox="1">
            <a:spLocks noGrp="1"/>
          </p:cNvSpPr>
          <p:nvPr>
            <p:ph type="title" idx="4294967295"/>
          </p:nvPr>
        </p:nvSpPr>
        <p:spPr>
          <a:xfrm>
            <a:off x="684000" y="459360"/>
            <a:ext cx="8460000" cy="4132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en-US" sz="2600"/>
              <a:t>Practice 2:  Graph</a:t>
            </a:r>
          </a:p>
        </p:txBody>
      </p:sp>
      <p:sp>
        <p:nvSpPr>
          <p:cNvPr id="7" name="Freeform 6"/>
          <p:cNvSpPr/>
          <p:nvPr/>
        </p:nvSpPr>
        <p:spPr>
          <a:xfrm>
            <a:off x="8359919" y="898199"/>
            <a:ext cx="1499039" cy="1016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E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Is equation in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y=mx+b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form?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395920" y="4849560"/>
            <a:ext cx="1463039" cy="1132919"/>
            <a:chOff x="8395920" y="4849560"/>
            <a:chExt cx="1463039" cy="1132919"/>
          </a:xfrm>
        </p:grpSpPr>
        <p:sp>
          <p:nvSpPr>
            <p:cNvPr id="9" name="Freeform 8"/>
            <p:cNvSpPr/>
            <p:nvPr/>
          </p:nvSpPr>
          <p:spPr>
            <a:xfrm>
              <a:off x="8395920" y="5234759"/>
              <a:ext cx="1463039" cy="747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Draw a Line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Through the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Points</a:t>
              </a:r>
            </a:p>
          </p:txBody>
        </p:sp>
        <p:sp>
          <p:nvSpPr>
            <p:cNvPr id="10" name="Straight Connector 9"/>
            <p:cNvSpPr/>
            <p:nvPr/>
          </p:nvSpPr>
          <p:spPr>
            <a:xfrm>
              <a:off x="9127440" y="4849560"/>
              <a:ext cx="0" cy="3718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382240" y="3073319"/>
            <a:ext cx="1476719" cy="1776240"/>
            <a:chOff x="8382240" y="3073319"/>
            <a:chExt cx="1476719" cy="1776240"/>
          </a:xfrm>
        </p:grpSpPr>
        <p:sp>
          <p:nvSpPr>
            <p:cNvPr id="12" name="Straight Connector 11"/>
            <p:cNvSpPr/>
            <p:nvPr/>
          </p:nvSpPr>
          <p:spPr>
            <a:xfrm>
              <a:off x="9127440" y="3073319"/>
              <a:ext cx="0" cy="4050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8382240" y="3477960"/>
              <a:ext cx="1476719" cy="1371599"/>
              <a:chOff x="8382240" y="3477960"/>
              <a:chExt cx="1476719" cy="1371599"/>
            </a:xfrm>
          </p:grpSpPr>
          <p:sp>
            <p:nvSpPr>
              <p:cNvPr id="14" name="Freeform 13"/>
              <p:cNvSpPr/>
              <p:nvPr/>
            </p:nvSpPr>
            <p:spPr>
              <a:xfrm>
                <a:off x="8382240" y="3477960"/>
                <a:ext cx="1476719" cy="1371599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CFE7E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en-US" sz="1400" b="0" i="0" u="none" strike="noStrike" kern="1200">
                    <a:ln>
                      <a:noFill/>
                    </a:ln>
                    <a:latin typeface="Arial" pitchFamily="18"/>
                    <a:ea typeface="Microsoft YaHei" pitchFamily="2"/>
                    <a:cs typeface="Mangal" pitchFamily="2"/>
                  </a:rPr>
                  <a:t>Use</a:t>
                </a:r>
              </a:p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en-US" sz="1400" b="0" i="0" u="none" strike="noStrike" kern="1200">
                    <a:ln>
                      <a:noFill/>
                    </a:ln>
                    <a:latin typeface="Arial" pitchFamily="18"/>
                    <a:ea typeface="Microsoft YaHei" pitchFamily="2"/>
                    <a:cs typeface="Mangal" pitchFamily="2"/>
                  </a:rPr>
                  <a:t>to find next point</a:t>
                </a:r>
              </a:p>
            </p:txBody>
          </p:sp>
          <p:graphicFrame>
            <p:nvGraphicFramePr>
              <p:cNvPr id="15" name="Object 14"/>
              <p:cNvGraphicFramePr/>
              <p:nvPr/>
            </p:nvGraphicFramePr>
            <p:xfrm>
              <a:off x="8648640" y="3867479"/>
              <a:ext cx="919439" cy="6328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85" r:id="rId4" imgW="18545577" imgH="12775842" progId="">
                      <p:embed/>
                    </p:oleObj>
                  </mc:Choice>
                  <mc:Fallback>
                    <p:oleObj r:id="rId4" imgW="18545577" imgH="12775842" progId="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8648640" y="3867479"/>
                            <a:ext cx="919439" cy="632880"/>
                          </a:xfrm>
                          <a:prstGeom prst="rect">
                            <a:avLst/>
                          </a:prstGeom>
                          <a:solidFill>
                            <a:srgbClr val="CFE7E5"/>
                          </a:solidFill>
                          <a:ln w="0">
                            <a:solidFill>
                              <a:srgbClr val="808080"/>
                            </a:solidFill>
                            <a:prstDash val="solid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6" name="Group 15"/>
          <p:cNvGrpSpPr/>
          <p:nvPr/>
        </p:nvGrpSpPr>
        <p:grpSpPr>
          <a:xfrm>
            <a:off x="8382240" y="1914840"/>
            <a:ext cx="1476719" cy="1158480"/>
            <a:chOff x="8382240" y="1914840"/>
            <a:chExt cx="1476719" cy="1158480"/>
          </a:xfrm>
        </p:grpSpPr>
        <p:sp>
          <p:nvSpPr>
            <p:cNvPr id="17" name="Freeform 16"/>
            <p:cNvSpPr/>
            <p:nvPr/>
          </p:nvSpPr>
          <p:spPr>
            <a:xfrm>
              <a:off x="8382240" y="2361240"/>
              <a:ext cx="1476719" cy="712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Plot y-intercept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(0,b)</a:t>
              </a:r>
            </a:p>
          </p:txBody>
        </p:sp>
        <p:cxnSp>
          <p:nvCxnSpPr>
            <p:cNvPr id="18" name="Straight Arrow Connector 17"/>
            <p:cNvCxnSpPr>
              <a:endCxn id="17" idx="0"/>
            </p:cNvCxnSpPr>
            <p:nvPr/>
          </p:nvCxnSpPr>
          <p:spPr>
            <a:xfrm flipH="1">
              <a:off x="9120600" y="1914840"/>
              <a:ext cx="6840" cy="44640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sp>
          <p:nvSpPr>
            <p:cNvPr id="19" name="TextBox 18"/>
            <p:cNvSpPr txBox="1"/>
            <p:nvPr/>
          </p:nvSpPr>
          <p:spPr>
            <a:xfrm>
              <a:off x="9218880" y="1968840"/>
              <a:ext cx="548640" cy="3175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Yes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57200" y="3026160"/>
            <a:ext cx="5212080" cy="4684320"/>
            <a:chOff x="457200" y="3026160"/>
            <a:chExt cx="5212080" cy="4684320"/>
          </a:xfrm>
        </p:grpSpPr>
        <p:grpSp>
          <p:nvGrpSpPr>
            <p:cNvPr id="21" name="Group 20"/>
            <p:cNvGrpSpPr/>
            <p:nvPr/>
          </p:nvGrpSpPr>
          <p:grpSpPr>
            <a:xfrm>
              <a:off x="457200" y="3196800"/>
              <a:ext cx="5123880" cy="4513680"/>
              <a:chOff x="457200" y="3196800"/>
              <a:chExt cx="5123880" cy="4513680"/>
            </a:xfrm>
          </p:grpSpPr>
          <p:sp>
            <p:nvSpPr>
              <p:cNvPr id="22" name="Freeform 21"/>
              <p:cNvSpPr/>
              <p:nvPr/>
            </p:nvSpPr>
            <p:spPr>
              <a:xfrm>
                <a:off x="708120" y="3440880"/>
                <a:ext cx="4595040" cy="40258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2765" h="11184">
                    <a:moveTo>
                      <a:pt x="0" y="0"/>
                    </a:moveTo>
                    <a:lnTo>
                      <a:pt x="0" y="11184"/>
                    </a:lnTo>
                    <a:close/>
                    <a:moveTo>
                      <a:pt x="913" y="-11184"/>
                    </a:moveTo>
                    <a:lnTo>
                      <a:pt x="913" y="0"/>
                    </a:lnTo>
                    <a:close/>
                    <a:moveTo>
                      <a:pt x="12765" y="-22368"/>
                    </a:moveTo>
                    <a:lnTo>
                      <a:pt x="0" y="-22368"/>
                    </a:lnTo>
                    <a:close/>
                    <a:moveTo>
                      <a:pt x="25530" y="-16777"/>
                    </a:moveTo>
                    <a:lnTo>
                      <a:pt x="12765" y="-16777"/>
                    </a:lnTo>
                    <a:close/>
                    <a:moveTo>
                      <a:pt x="27354" y="-22368"/>
                    </a:moveTo>
                    <a:lnTo>
                      <a:pt x="27354" y="-11184"/>
                    </a:lnTo>
                    <a:close/>
                    <a:moveTo>
                      <a:pt x="28265" y="-33552"/>
                    </a:moveTo>
                    <a:lnTo>
                      <a:pt x="28265" y="-22368"/>
                    </a:lnTo>
                    <a:close/>
                    <a:moveTo>
                      <a:pt x="29178" y="-44736"/>
                    </a:moveTo>
                    <a:lnTo>
                      <a:pt x="29178" y="-33552"/>
                    </a:lnTo>
                    <a:close/>
                    <a:moveTo>
                      <a:pt x="30089" y="-55920"/>
                    </a:moveTo>
                    <a:lnTo>
                      <a:pt x="30089" y="-44736"/>
                    </a:lnTo>
                    <a:close/>
                    <a:moveTo>
                      <a:pt x="31000" y="-67104"/>
                    </a:moveTo>
                    <a:lnTo>
                      <a:pt x="31000" y="-55920"/>
                    </a:lnTo>
                    <a:close/>
                    <a:moveTo>
                      <a:pt x="31913" y="-78288"/>
                    </a:moveTo>
                    <a:lnTo>
                      <a:pt x="31913" y="-67104"/>
                    </a:lnTo>
                    <a:close/>
                    <a:moveTo>
                      <a:pt x="32825" y="-89472"/>
                    </a:moveTo>
                    <a:lnTo>
                      <a:pt x="32825" y="-78288"/>
                    </a:lnTo>
                    <a:close/>
                    <a:moveTo>
                      <a:pt x="33736" y="-100656"/>
                    </a:moveTo>
                    <a:lnTo>
                      <a:pt x="33736" y="-89472"/>
                    </a:lnTo>
                    <a:close/>
                    <a:moveTo>
                      <a:pt x="34648" y="-111840"/>
                    </a:moveTo>
                    <a:lnTo>
                      <a:pt x="34648" y="-100656"/>
                    </a:lnTo>
                    <a:close/>
                    <a:moveTo>
                      <a:pt x="35560" y="-123024"/>
                    </a:moveTo>
                    <a:lnTo>
                      <a:pt x="35560" y="-111840"/>
                    </a:lnTo>
                    <a:close/>
                    <a:moveTo>
                      <a:pt x="36471" y="-134208"/>
                    </a:moveTo>
                    <a:lnTo>
                      <a:pt x="36471" y="-123024"/>
                    </a:lnTo>
                    <a:close/>
                    <a:moveTo>
                      <a:pt x="37383" y="-145392"/>
                    </a:moveTo>
                    <a:lnTo>
                      <a:pt x="37383" y="-134208"/>
                    </a:lnTo>
                    <a:close/>
                    <a:moveTo>
                      <a:pt x="38295" y="-156576"/>
                    </a:moveTo>
                    <a:lnTo>
                      <a:pt x="38295" y="-145392"/>
                    </a:lnTo>
                    <a:close/>
                    <a:moveTo>
                      <a:pt x="38295" y="-166961"/>
                    </a:moveTo>
                    <a:lnTo>
                      <a:pt x="25530" y="-166961"/>
                    </a:lnTo>
                    <a:close/>
                    <a:moveTo>
                      <a:pt x="51060" y="-166162"/>
                    </a:moveTo>
                    <a:lnTo>
                      <a:pt x="38295" y="-166162"/>
                    </a:lnTo>
                    <a:close/>
                    <a:moveTo>
                      <a:pt x="63825" y="-165364"/>
                    </a:moveTo>
                    <a:lnTo>
                      <a:pt x="51060" y="-165364"/>
                    </a:lnTo>
                    <a:close/>
                    <a:moveTo>
                      <a:pt x="76590" y="-164565"/>
                    </a:moveTo>
                    <a:lnTo>
                      <a:pt x="63825" y="-164565"/>
                    </a:lnTo>
                    <a:close/>
                    <a:moveTo>
                      <a:pt x="89355" y="-163766"/>
                    </a:moveTo>
                    <a:lnTo>
                      <a:pt x="76590" y="-163766"/>
                    </a:lnTo>
                    <a:close/>
                    <a:moveTo>
                      <a:pt x="102120" y="-161370"/>
                    </a:moveTo>
                    <a:lnTo>
                      <a:pt x="89355" y="-161370"/>
                    </a:lnTo>
                    <a:close/>
                    <a:moveTo>
                      <a:pt x="114885" y="-160571"/>
                    </a:moveTo>
                    <a:lnTo>
                      <a:pt x="102120" y="-160571"/>
                    </a:lnTo>
                    <a:close/>
                    <a:moveTo>
                      <a:pt x="127650" y="-159772"/>
                    </a:moveTo>
                    <a:lnTo>
                      <a:pt x="114885" y="-159772"/>
                    </a:lnTo>
                    <a:close/>
                    <a:moveTo>
                      <a:pt x="140415" y="-158972"/>
                    </a:moveTo>
                    <a:lnTo>
                      <a:pt x="127650" y="-158972"/>
                    </a:lnTo>
                    <a:close/>
                    <a:moveTo>
                      <a:pt x="153180" y="-158175"/>
                    </a:moveTo>
                    <a:lnTo>
                      <a:pt x="140415" y="-158175"/>
                    </a:lnTo>
                    <a:close/>
                    <a:moveTo>
                      <a:pt x="165945" y="-157376"/>
                    </a:moveTo>
                    <a:lnTo>
                      <a:pt x="153180" y="-157376"/>
                    </a:lnTo>
                    <a:close/>
                    <a:moveTo>
                      <a:pt x="178710" y="-156576"/>
                    </a:moveTo>
                    <a:lnTo>
                      <a:pt x="165945" y="-156576"/>
                    </a:lnTo>
                    <a:close/>
                    <a:moveTo>
                      <a:pt x="191475" y="-162968"/>
                    </a:moveTo>
                    <a:lnTo>
                      <a:pt x="178710" y="-162968"/>
                    </a:lnTo>
                    <a:close/>
                    <a:moveTo>
                      <a:pt x="192388" y="-162368"/>
                    </a:moveTo>
                    <a:lnTo>
                      <a:pt x="192388" y="-161969"/>
                    </a:lnTo>
                    <a:close/>
                    <a:moveTo>
                      <a:pt x="193299" y="-162767"/>
                    </a:moveTo>
                    <a:lnTo>
                      <a:pt x="193299" y="-162368"/>
                    </a:lnTo>
                    <a:close/>
                    <a:moveTo>
                      <a:pt x="194210" y="-163166"/>
                    </a:moveTo>
                    <a:lnTo>
                      <a:pt x="194210" y="-162767"/>
                    </a:lnTo>
                    <a:close/>
                    <a:moveTo>
                      <a:pt x="195123" y="-163565"/>
                    </a:moveTo>
                    <a:lnTo>
                      <a:pt x="195123" y="-163166"/>
                    </a:lnTo>
                    <a:close/>
                    <a:moveTo>
                      <a:pt x="196034" y="-163964"/>
                    </a:moveTo>
                    <a:lnTo>
                      <a:pt x="196034" y="-163565"/>
                    </a:lnTo>
                    <a:close/>
                    <a:moveTo>
                      <a:pt x="196945" y="-164363"/>
                    </a:moveTo>
                    <a:lnTo>
                      <a:pt x="196945" y="-163964"/>
                    </a:lnTo>
                    <a:close/>
                    <a:moveTo>
                      <a:pt x="198770" y="-164762"/>
                    </a:moveTo>
                    <a:lnTo>
                      <a:pt x="198770" y="-164363"/>
                    </a:lnTo>
                    <a:close/>
                    <a:moveTo>
                      <a:pt x="199681" y="-165161"/>
                    </a:moveTo>
                    <a:lnTo>
                      <a:pt x="199681" y="-164762"/>
                    </a:lnTo>
                    <a:close/>
                    <a:moveTo>
                      <a:pt x="200593" y="-165560"/>
                    </a:moveTo>
                    <a:lnTo>
                      <a:pt x="200593" y="-165161"/>
                    </a:lnTo>
                    <a:close/>
                    <a:moveTo>
                      <a:pt x="201505" y="-165959"/>
                    </a:moveTo>
                    <a:lnTo>
                      <a:pt x="201505" y="-165560"/>
                    </a:lnTo>
                    <a:close/>
                    <a:moveTo>
                      <a:pt x="202416" y="-166358"/>
                    </a:moveTo>
                    <a:lnTo>
                      <a:pt x="202416" y="-165959"/>
                    </a:lnTo>
                    <a:close/>
                    <a:moveTo>
                      <a:pt x="203328" y="-166757"/>
                    </a:moveTo>
                    <a:lnTo>
                      <a:pt x="203328" y="-166358"/>
                    </a:lnTo>
                    <a:close/>
                    <a:moveTo>
                      <a:pt x="198086" y="-167756"/>
                    </a:moveTo>
                    <a:lnTo>
                      <a:pt x="197630" y="-167756"/>
                    </a:lnTo>
                    <a:close/>
                    <a:moveTo>
                      <a:pt x="198542" y="-166158"/>
                    </a:moveTo>
                    <a:lnTo>
                      <a:pt x="198086" y="-166158"/>
                    </a:lnTo>
                    <a:close/>
                    <a:moveTo>
                      <a:pt x="198998" y="-165359"/>
                    </a:moveTo>
                    <a:lnTo>
                      <a:pt x="198542" y="-165359"/>
                    </a:lnTo>
                    <a:close/>
                    <a:moveTo>
                      <a:pt x="199454" y="-164560"/>
                    </a:moveTo>
                    <a:lnTo>
                      <a:pt x="198998" y="-164560"/>
                    </a:lnTo>
                    <a:close/>
                    <a:moveTo>
                      <a:pt x="199910" y="-163760"/>
                    </a:moveTo>
                    <a:lnTo>
                      <a:pt x="199454" y="-163760"/>
                    </a:lnTo>
                    <a:close/>
                    <a:moveTo>
                      <a:pt x="200366" y="-162963"/>
                    </a:moveTo>
                    <a:lnTo>
                      <a:pt x="199910" y="-162963"/>
                    </a:lnTo>
                    <a:close/>
                    <a:moveTo>
                      <a:pt x="200822" y="-162164"/>
                    </a:moveTo>
                    <a:lnTo>
                      <a:pt x="200366" y="-162164"/>
                    </a:lnTo>
                    <a:close/>
                    <a:moveTo>
                      <a:pt x="201278" y="-169353"/>
                    </a:moveTo>
                    <a:lnTo>
                      <a:pt x="200822" y="-169353"/>
                    </a:lnTo>
                    <a:close/>
                    <a:moveTo>
                      <a:pt x="201734" y="-168554"/>
                    </a:moveTo>
                    <a:lnTo>
                      <a:pt x="201278" y="-168554"/>
                    </a:lnTo>
                    <a:close/>
                    <a:moveTo>
                      <a:pt x="202190" y="-170950"/>
                    </a:moveTo>
                    <a:lnTo>
                      <a:pt x="201734" y="-170950"/>
                    </a:lnTo>
                    <a:close/>
                    <a:moveTo>
                      <a:pt x="202646" y="-170152"/>
                    </a:moveTo>
                    <a:lnTo>
                      <a:pt x="202190" y="-170152"/>
                    </a:lnTo>
                    <a:close/>
                    <a:moveTo>
                      <a:pt x="203102" y="-161364"/>
                    </a:moveTo>
                    <a:lnTo>
                      <a:pt x="202646" y="-161364"/>
                    </a:lnTo>
                    <a:close/>
                    <a:moveTo>
                      <a:pt x="203558" y="-171749"/>
                    </a:moveTo>
                    <a:lnTo>
                      <a:pt x="203102" y="-171749"/>
                    </a:lnTo>
                    <a:close/>
                    <a:moveTo>
                      <a:pt x="210168" y="-167156"/>
                    </a:moveTo>
                    <a:lnTo>
                      <a:pt x="210168" y="-166757"/>
                    </a:lnTo>
                    <a:close/>
                    <a:moveTo>
                      <a:pt x="197403" y="-167555"/>
                    </a:moveTo>
                    <a:lnTo>
                      <a:pt x="197403" y="-167156"/>
                    </a:lnTo>
                    <a:close/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85320" tIns="42120" rIns="85320" bIns="4212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3" name="Straight Connector 22"/>
              <p:cNvSpPr/>
              <p:nvPr/>
            </p:nvSpPr>
            <p:spPr>
              <a:xfrm>
                <a:off x="457200" y="5440680"/>
                <a:ext cx="5123880" cy="0"/>
              </a:xfrm>
              <a:prstGeom prst="line">
                <a:avLst/>
              </a:prstGeom>
              <a:noFill/>
              <a:ln w="18360">
                <a:solidFill>
                  <a:srgbClr val="000000"/>
                </a:solidFill>
                <a:prstDash val="solid"/>
                <a:headEnd type="arrow"/>
                <a:tailEnd type="arrow"/>
              </a:ln>
            </p:spPr>
            <p:txBody>
              <a:bodyPr vert="horz" wrap="none" lIns="99360" tIns="54360" rIns="99360" bIns="5436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4" name="Straight Connector 23"/>
              <p:cNvSpPr/>
              <p:nvPr/>
            </p:nvSpPr>
            <p:spPr>
              <a:xfrm>
                <a:off x="2985479" y="3196800"/>
                <a:ext cx="0" cy="4513680"/>
              </a:xfrm>
              <a:prstGeom prst="line">
                <a:avLst/>
              </a:prstGeom>
              <a:noFill/>
              <a:ln w="18360">
                <a:solidFill>
                  <a:srgbClr val="000000"/>
                </a:solidFill>
                <a:prstDash val="solid"/>
                <a:headEnd type="arrow"/>
                <a:tailEnd type="arrow"/>
              </a:ln>
            </p:spPr>
            <p:txBody>
              <a:bodyPr vert="horz" wrap="none" lIns="99360" tIns="54360" rIns="99360" bIns="5436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5303520" y="4978080"/>
              <a:ext cx="365760" cy="4719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x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018960" y="3026160"/>
              <a:ext cx="366119" cy="4719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y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37560" y="1091519"/>
            <a:ext cx="1648440" cy="89819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y-intercept=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22640" y="1055880"/>
            <a:ext cx="45216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-3</a:t>
            </a:r>
          </a:p>
        </p:txBody>
      </p:sp>
      <p:sp>
        <p:nvSpPr>
          <p:cNvPr id="29" name="Freeform 28"/>
          <p:cNvSpPr/>
          <p:nvPr/>
        </p:nvSpPr>
        <p:spPr>
          <a:xfrm>
            <a:off x="2926079" y="6248160"/>
            <a:ext cx="146880" cy="146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00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0" name="Freeform 29"/>
          <p:cNvSpPr/>
          <p:nvPr/>
        </p:nvSpPr>
        <p:spPr>
          <a:xfrm rot="5671200">
            <a:off x="413416" y="3290511"/>
            <a:ext cx="4531320" cy="90071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588" h="2503">
                <a:moveTo>
                  <a:pt x="0" y="2503"/>
                </a:moveTo>
                <a:cubicBezTo>
                  <a:pt x="7696" y="2499"/>
                  <a:pt x="12588" y="0"/>
                  <a:pt x="12588" y="0"/>
                </a:cubicBezTo>
              </a:path>
            </a:pathLst>
          </a:custGeom>
          <a:noFill/>
          <a:ln w="18360">
            <a:solidFill>
              <a:srgbClr val="000000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graphicFrame>
        <p:nvGraphicFramePr>
          <p:cNvPr id="31" name="Object 30"/>
          <p:cNvGraphicFramePr/>
          <p:nvPr/>
        </p:nvGraphicFramePr>
        <p:xfrm>
          <a:off x="2690280" y="1598400"/>
          <a:ext cx="746999" cy="798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r:id="rId6" imgW="11951594" imgH="12775842" progId="">
                  <p:embed/>
                </p:oleObj>
              </mc:Choice>
              <mc:Fallback>
                <p:oleObj r:id="rId6" imgW="11951594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90280" y="1598400"/>
                        <a:ext cx="746999" cy="79884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Freeform 31"/>
          <p:cNvSpPr/>
          <p:nvPr/>
        </p:nvSpPr>
        <p:spPr>
          <a:xfrm>
            <a:off x="2985479" y="6323040"/>
            <a:ext cx="0" cy="84203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2340" fill="none">
                <a:moveTo>
                  <a:pt x="0" y="0"/>
                </a:moveTo>
                <a:lnTo>
                  <a:pt x="0" y="2340"/>
                </a:lnTo>
              </a:path>
            </a:pathLst>
          </a:custGeom>
          <a:noFill/>
          <a:ln w="36720">
            <a:solidFill>
              <a:srgbClr val="FF0000"/>
            </a:solidFill>
            <a:prstDash val="solid"/>
            <a:tailEnd type="arrow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2985479" y="7165440"/>
            <a:ext cx="1677599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661" fill="none">
                <a:moveTo>
                  <a:pt x="0" y="0"/>
                </a:moveTo>
                <a:lnTo>
                  <a:pt x="4661" y="0"/>
                </a:lnTo>
              </a:path>
            </a:pathLst>
          </a:custGeom>
          <a:noFill/>
          <a:ln w="36720">
            <a:solidFill>
              <a:srgbClr val="0000FF"/>
            </a:solidFill>
            <a:prstDash val="solid"/>
            <a:tailEnd type="arrow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4572000" y="7110000"/>
            <a:ext cx="146880" cy="146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00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914400" y="5245200"/>
            <a:ext cx="4205880" cy="21942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1684" h="6096" fill="none">
                <a:moveTo>
                  <a:pt x="0" y="0"/>
                </a:moveTo>
                <a:lnTo>
                  <a:pt x="11684" y="6096"/>
                </a:lnTo>
              </a:path>
            </a:pathLst>
          </a:custGeom>
          <a:noFill/>
          <a:ln w="36720">
            <a:solidFill>
              <a:srgbClr val="0000FF"/>
            </a:solidFill>
            <a:prstDash val="solid"/>
            <a:headEnd type="arrow"/>
            <a:tailEnd type="arrow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12880" y="6525360"/>
            <a:ext cx="4572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-3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657600" y="7165440"/>
            <a:ext cx="30636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5</a:t>
            </a:r>
          </a:p>
        </p:txBody>
      </p:sp>
      <p:graphicFrame>
        <p:nvGraphicFramePr>
          <p:cNvPr id="38" name="Object 37"/>
          <p:cNvGraphicFramePr/>
          <p:nvPr/>
        </p:nvGraphicFramePr>
        <p:xfrm>
          <a:off x="593280" y="1640160"/>
          <a:ext cx="1973880" cy="774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r:id="rId8" imgW="32557792" imgH="12775842" progId="">
                  <p:embed/>
                </p:oleObj>
              </mc:Choice>
              <mc:Fallback>
                <p:oleObj r:id="rId8" imgW="32557792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3280" y="1640160"/>
                        <a:ext cx="1973880" cy="774359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/>
          <p:nvPr/>
        </p:nvGraphicFramePr>
        <p:xfrm>
          <a:off x="3471839" y="77040"/>
          <a:ext cx="2219039" cy="1091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r:id="rId10" imgW="25963808" imgH="12775842" progId="">
                  <p:embed/>
                </p:oleObj>
              </mc:Choice>
              <mc:Fallback>
                <p:oleObj r:id="rId10" imgW="25963808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71839" y="77040"/>
                        <a:ext cx="2219039" cy="109188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4666320" y="1620720"/>
            <a:ext cx="219456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What is the slope?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666320" y="1189080"/>
            <a:ext cx="289512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What is the y-intercept?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674240" y="2083680"/>
            <a:ext cx="3902776" cy="115270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The negative is in the front, we </a:t>
            </a:r>
            <a:r>
              <a:rPr lang="en-US" sz="1800" b="0" i="0" u="none" strike="noStrike" kern="1200" dirty="0" smtClean="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need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 smtClean="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en-US" sz="1800" b="0" i="0" u="none" strike="noStrike" kern="1200" dirty="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to choose if it goes with </a:t>
            </a:r>
            <a:r>
              <a:rPr lang="en-US" sz="1800" b="0" i="0" u="none" strike="noStrike" kern="1200" dirty="0" smtClean="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the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 smtClean="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en-US" sz="1800" b="0" i="0" u="none" strike="noStrike" kern="1200" dirty="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numerator or denominator</a:t>
            </a:r>
            <a:r>
              <a:rPr lang="en-US" sz="1800" b="0" i="0" u="none" strike="noStrike" kern="1200" dirty="0" smtClean="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,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 smtClean="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en-US" sz="1800" b="0" i="0" u="none" strike="noStrike" kern="1200" dirty="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but </a:t>
            </a:r>
            <a:r>
              <a:rPr lang="en-US" sz="1800" b="1" i="0" u="none" strike="noStrike" kern="1200" dirty="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NOT BOTH</a:t>
            </a:r>
            <a:r>
              <a:rPr lang="en-US" sz="1800" b="0" i="0" u="none" strike="noStrike" kern="1200" dirty="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.</a:t>
            </a:r>
          </a:p>
        </p:txBody>
      </p:sp>
      <p:graphicFrame>
        <p:nvGraphicFramePr>
          <p:cNvPr id="43" name="Object 42"/>
          <p:cNvGraphicFramePr/>
          <p:nvPr/>
        </p:nvGraphicFramePr>
        <p:xfrm>
          <a:off x="3482640" y="1598760"/>
          <a:ext cx="694800" cy="799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r:id="rId12" imgW="11127346" imgH="12775842" progId="">
                  <p:embed/>
                </p:oleObj>
              </mc:Choice>
              <mc:Fallback>
                <p:oleObj r:id="rId12" imgW="11127346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482640" y="1598760"/>
                        <a:ext cx="694800" cy="79956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Class="exit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Class="entr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Class="entr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Class="exit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28" grpId="1" build="p"/>
      <p:bldP spid="36" grpId="6" build="p"/>
      <p:bldP spid="36" grpId="8" build="p"/>
      <p:bldP spid="37" grpId="7" build="p"/>
      <p:bldP spid="40" grpId="2" build="p"/>
      <p:bldP spid="41" grpId="4" build="p"/>
      <p:bldP spid="41" grpId="5" build="p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5110920" y="385200"/>
            <a:ext cx="55152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186799" y="77040"/>
            <a:ext cx="659520" cy="1039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976040" y="2088719"/>
            <a:ext cx="555480" cy="365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975680" y="1656719"/>
            <a:ext cx="555480" cy="365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Title 5"/>
          <p:cNvSpPr txBox="1">
            <a:spLocks noGrp="1"/>
          </p:cNvSpPr>
          <p:nvPr>
            <p:ph type="title" idx="4294967295"/>
          </p:nvPr>
        </p:nvSpPr>
        <p:spPr>
          <a:xfrm>
            <a:off x="684000" y="459360"/>
            <a:ext cx="8460000" cy="4132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en-US" sz="2600"/>
              <a:t>Practice 3:  Graph</a:t>
            </a:r>
          </a:p>
        </p:txBody>
      </p:sp>
      <p:sp>
        <p:nvSpPr>
          <p:cNvPr id="7" name="Freeform 6"/>
          <p:cNvSpPr/>
          <p:nvPr/>
        </p:nvSpPr>
        <p:spPr>
          <a:xfrm>
            <a:off x="8359919" y="898199"/>
            <a:ext cx="1499039" cy="1016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E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Is equation in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y=mx+b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form?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395920" y="4849560"/>
            <a:ext cx="1463039" cy="1132919"/>
            <a:chOff x="8395920" y="4849560"/>
            <a:chExt cx="1463039" cy="1132919"/>
          </a:xfrm>
        </p:grpSpPr>
        <p:sp>
          <p:nvSpPr>
            <p:cNvPr id="9" name="Freeform 8"/>
            <p:cNvSpPr/>
            <p:nvPr/>
          </p:nvSpPr>
          <p:spPr>
            <a:xfrm>
              <a:off x="8395920" y="5234759"/>
              <a:ext cx="1463039" cy="747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Draw a Line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Through the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Points</a:t>
              </a:r>
            </a:p>
          </p:txBody>
        </p:sp>
        <p:sp>
          <p:nvSpPr>
            <p:cNvPr id="10" name="Straight Connector 9"/>
            <p:cNvSpPr/>
            <p:nvPr/>
          </p:nvSpPr>
          <p:spPr>
            <a:xfrm>
              <a:off x="9127440" y="4849560"/>
              <a:ext cx="0" cy="3718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382240" y="3073319"/>
            <a:ext cx="1476719" cy="1776240"/>
            <a:chOff x="8382240" y="3073319"/>
            <a:chExt cx="1476719" cy="1776240"/>
          </a:xfrm>
        </p:grpSpPr>
        <p:sp>
          <p:nvSpPr>
            <p:cNvPr id="12" name="Straight Connector 11"/>
            <p:cNvSpPr/>
            <p:nvPr/>
          </p:nvSpPr>
          <p:spPr>
            <a:xfrm>
              <a:off x="9127440" y="3073319"/>
              <a:ext cx="0" cy="4050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8382240" y="3477960"/>
              <a:ext cx="1476719" cy="1371599"/>
              <a:chOff x="8382240" y="3477960"/>
              <a:chExt cx="1476719" cy="1371599"/>
            </a:xfrm>
          </p:grpSpPr>
          <p:sp>
            <p:nvSpPr>
              <p:cNvPr id="14" name="Freeform 13"/>
              <p:cNvSpPr/>
              <p:nvPr/>
            </p:nvSpPr>
            <p:spPr>
              <a:xfrm>
                <a:off x="8382240" y="3477960"/>
                <a:ext cx="1476719" cy="1371599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CFE7E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en-US" sz="1400" b="0" i="0" u="none" strike="noStrike" kern="1200">
                    <a:ln>
                      <a:noFill/>
                    </a:ln>
                    <a:latin typeface="Arial" pitchFamily="18"/>
                    <a:ea typeface="Microsoft YaHei" pitchFamily="2"/>
                    <a:cs typeface="Mangal" pitchFamily="2"/>
                  </a:rPr>
                  <a:t>Use</a:t>
                </a:r>
              </a:p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en-US" sz="1400" b="0" i="0" u="none" strike="noStrike" kern="1200">
                    <a:ln>
                      <a:noFill/>
                    </a:ln>
                    <a:latin typeface="Arial" pitchFamily="18"/>
                    <a:ea typeface="Microsoft YaHei" pitchFamily="2"/>
                    <a:cs typeface="Mangal" pitchFamily="2"/>
                  </a:rPr>
                  <a:t>to find next point</a:t>
                </a:r>
              </a:p>
            </p:txBody>
          </p:sp>
          <p:graphicFrame>
            <p:nvGraphicFramePr>
              <p:cNvPr id="15" name="Object 14"/>
              <p:cNvGraphicFramePr/>
              <p:nvPr/>
            </p:nvGraphicFramePr>
            <p:xfrm>
              <a:off x="8648640" y="3867479"/>
              <a:ext cx="919439" cy="6328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09" r:id="rId4" imgW="18545577" imgH="12775842" progId="">
                      <p:embed/>
                    </p:oleObj>
                  </mc:Choice>
                  <mc:Fallback>
                    <p:oleObj r:id="rId4" imgW="18545577" imgH="12775842" progId="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8648640" y="3867479"/>
                            <a:ext cx="919439" cy="632880"/>
                          </a:xfrm>
                          <a:prstGeom prst="rect">
                            <a:avLst/>
                          </a:prstGeom>
                          <a:solidFill>
                            <a:srgbClr val="CFE7E5"/>
                          </a:solidFill>
                          <a:ln w="0">
                            <a:solidFill>
                              <a:srgbClr val="808080"/>
                            </a:solidFill>
                            <a:prstDash val="solid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6" name="Group 15"/>
          <p:cNvGrpSpPr/>
          <p:nvPr/>
        </p:nvGrpSpPr>
        <p:grpSpPr>
          <a:xfrm>
            <a:off x="8382240" y="1914840"/>
            <a:ext cx="1476719" cy="1158480"/>
            <a:chOff x="8382240" y="1914840"/>
            <a:chExt cx="1476719" cy="1158480"/>
          </a:xfrm>
        </p:grpSpPr>
        <p:sp>
          <p:nvSpPr>
            <p:cNvPr id="17" name="Freeform 16"/>
            <p:cNvSpPr/>
            <p:nvPr/>
          </p:nvSpPr>
          <p:spPr>
            <a:xfrm>
              <a:off x="8382240" y="2361240"/>
              <a:ext cx="1476719" cy="712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Plot y-intercept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(0,b)</a:t>
              </a:r>
            </a:p>
          </p:txBody>
        </p:sp>
        <p:cxnSp>
          <p:nvCxnSpPr>
            <p:cNvPr id="18" name="Straight Arrow Connector 17"/>
            <p:cNvCxnSpPr>
              <a:endCxn id="17" idx="0"/>
            </p:cNvCxnSpPr>
            <p:nvPr/>
          </p:nvCxnSpPr>
          <p:spPr>
            <a:xfrm flipH="1">
              <a:off x="9120600" y="1914840"/>
              <a:ext cx="6840" cy="44640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sp>
          <p:nvSpPr>
            <p:cNvPr id="19" name="TextBox 18"/>
            <p:cNvSpPr txBox="1"/>
            <p:nvPr/>
          </p:nvSpPr>
          <p:spPr>
            <a:xfrm>
              <a:off x="9218880" y="1968840"/>
              <a:ext cx="548640" cy="3175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Yes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57200" y="3017520"/>
            <a:ext cx="5212080" cy="4684320"/>
            <a:chOff x="457200" y="3017520"/>
            <a:chExt cx="5212080" cy="4684320"/>
          </a:xfrm>
        </p:grpSpPr>
        <p:grpSp>
          <p:nvGrpSpPr>
            <p:cNvPr id="21" name="Group 20"/>
            <p:cNvGrpSpPr/>
            <p:nvPr/>
          </p:nvGrpSpPr>
          <p:grpSpPr>
            <a:xfrm>
              <a:off x="457200" y="3188160"/>
              <a:ext cx="5123880" cy="4513680"/>
              <a:chOff x="457200" y="3188160"/>
              <a:chExt cx="5123880" cy="4513680"/>
            </a:xfrm>
          </p:grpSpPr>
          <p:sp>
            <p:nvSpPr>
              <p:cNvPr id="22" name="Freeform 21"/>
              <p:cNvSpPr/>
              <p:nvPr/>
            </p:nvSpPr>
            <p:spPr>
              <a:xfrm>
                <a:off x="708120" y="3432239"/>
                <a:ext cx="4595040" cy="40258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2765" h="11184">
                    <a:moveTo>
                      <a:pt x="0" y="0"/>
                    </a:moveTo>
                    <a:lnTo>
                      <a:pt x="0" y="11184"/>
                    </a:lnTo>
                    <a:close/>
                    <a:moveTo>
                      <a:pt x="913" y="-11184"/>
                    </a:moveTo>
                    <a:lnTo>
                      <a:pt x="913" y="0"/>
                    </a:lnTo>
                    <a:close/>
                    <a:moveTo>
                      <a:pt x="12765" y="-22368"/>
                    </a:moveTo>
                    <a:lnTo>
                      <a:pt x="0" y="-22368"/>
                    </a:lnTo>
                    <a:close/>
                    <a:moveTo>
                      <a:pt x="25530" y="-16777"/>
                    </a:moveTo>
                    <a:lnTo>
                      <a:pt x="12765" y="-16777"/>
                    </a:lnTo>
                    <a:close/>
                    <a:moveTo>
                      <a:pt x="27354" y="-22368"/>
                    </a:moveTo>
                    <a:lnTo>
                      <a:pt x="27354" y="-11184"/>
                    </a:lnTo>
                    <a:close/>
                    <a:moveTo>
                      <a:pt x="28265" y="-33552"/>
                    </a:moveTo>
                    <a:lnTo>
                      <a:pt x="28265" y="-22368"/>
                    </a:lnTo>
                    <a:close/>
                    <a:moveTo>
                      <a:pt x="29178" y="-44736"/>
                    </a:moveTo>
                    <a:lnTo>
                      <a:pt x="29178" y="-33552"/>
                    </a:lnTo>
                    <a:close/>
                    <a:moveTo>
                      <a:pt x="30089" y="-55920"/>
                    </a:moveTo>
                    <a:lnTo>
                      <a:pt x="30089" y="-44736"/>
                    </a:lnTo>
                    <a:close/>
                    <a:moveTo>
                      <a:pt x="31000" y="-67104"/>
                    </a:moveTo>
                    <a:lnTo>
                      <a:pt x="31000" y="-55920"/>
                    </a:lnTo>
                    <a:close/>
                    <a:moveTo>
                      <a:pt x="31913" y="-78288"/>
                    </a:moveTo>
                    <a:lnTo>
                      <a:pt x="31913" y="-67104"/>
                    </a:lnTo>
                    <a:close/>
                    <a:moveTo>
                      <a:pt x="32825" y="-89472"/>
                    </a:moveTo>
                    <a:lnTo>
                      <a:pt x="32825" y="-78288"/>
                    </a:lnTo>
                    <a:close/>
                    <a:moveTo>
                      <a:pt x="33736" y="-100656"/>
                    </a:moveTo>
                    <a:lnTo>
                      <a:pt x="33736" y="-89472"/>
                    </a:lnTo>
                    <a:close/>
                    <a:moveTo>
                      <a:pt x="34648" y="-111840"/>
                    </a:moveTo>
                    <a:lnTo>
                      <a:pt x="34648" y="-100656"/>
                    </a:lnTo>
                    <a:close/>
                    <a:moveTo>
                      <a:pt x="35560" y="-123024"/>
                    </a:moveTo>
                    <a:lnTo>
                      <a:pt x="35560" y="-111840"/>
                    </a:lnTo>
                    <a:close/>
                    <a:moveTo>
                      <a:pt x="36471" y="-134208"/>
                    </a:moveTo>
                    <a:lnTo>
                      <a:pt x="36471" y="-123024"/>
                    </a:lnTo>
                    <a:close/>
                    <a:moveTo>
                      <a:pt x="37383" y="-145392"/>
                    </a:moveTo>
                    <a:lnTo>
                      <a:pt x="37383" y="-134208"/>
                    </a:lnTo>
                    <a:close/>
                    <a:moveTo>
                      <a:pt x="38295" y="-156576"/>
                    </a:moveTo>
                    <a:lnTo>
                      <a:pt x="38295" y="-145392"/>
                    </a:lnTo>
                    <a:close/>
                    <a:moveTo>
                      <a:pt x="38295" y="-166961"/>
                    </a:moveTo>
                    <a:lnTo>
                      <a:pt x="25530" y="-166961"/>
                    </a:lnTo>
                    <a:close/>
                    <a:moveTo>
                      <a:pt x="51060" y="-166162"/>
                    </a:moveTo>
                    <a:lnTo>
                      <a:pt x="38295" y="-166162"/>
                    </a:lnTo>
                    <a:close/>
                    <a:moveTo>
                      <a:pt x="63825" y="-165364"/>
                    </a:moveTo>
                    <a:lnTo>
                      <a:pt x="51060" y="-165364"/>
                    </a:lnTo>
                    <a:close/>
                    <a:moveTo>
                      <a:pt x="76590" y="-164565"/>
                    </a:moveTo>
                    <a:lnTo>
                      <a:pt x="63825" y="-164565"/>
                    </a:lnTo>
                    <a:close/>
                    <a:moveTo>
                      <a:pt x="89355" y="-163766"/>
                    </a:moveTo>
                    <a:lnTo>
                      <a:pt x="76590" y="-163766"/>
                    </a:lnTo>
                    <a:close/>
                    <a:moveTo>
                      <a:pt x="102120" y="-161370"/>
                    </a:moveTo>
                    <a:lnTo>
                      <a:pt x="89355" y="-161370"/>
                    </a:lnTo>
                    <a:close/>
                    <a:moveTo>
                      <a:pt x="114885" y="-160571"/>
                    </a:moveTo>
                    <a:lnTo>
                      <a:pt x="102120" y="-160571"/>
                    </a:lnTo>
                    <a:close/>
                    <a:moveTo>
                      <a:pt x="127650" y="-159772"/>
                    </a:moveTo>
                    <a:lnTo>
                      <a:pt x="114885" y="-159772"/>
                    </a:lnTo>
                    <a:close/>
                    <a:moveTo>
                      <a:pt x="140415" y="-158972"/>
                    </a:moveTo>
                    <a:lnTo>
                      <a:pt x="127650" y="-158972"/>
                    </a:lnTo>
                    <a:close/>
                    <a:moveTo>
                      <a:pt x="153180" y="-158175"/>
                    </a:moveTo>
                    <a:lnTo>
                      <a:pt x="140415" y="-158175"/>
                    </a:lnTo>
                    <a:close/>
                    <a:moveTo>
                      <a:pt x="165945" y="-157376"/>
                    </a:moveTo>
                    <a:lnTo>
                      <a:pt x="153180" y="-157376"/>
                    </a:lnTo>
                    <a:close/>
                    <a:moveTo>
                      <a:pt x="178710" y="-156576"/>
                    </a:moveTo>
                    <a:lnTo>
                      <a:pt x="165945" y="-156576"/>
                    </a:lnTo>
                    <a:close/>
                    <a:moveTo>
                      <a:pt x="191475" y="-162968"/>
                    </a:moveTo>
                    <a:lnTo>
                      <a:pt x="178710" y="-162968"/>
                    </a:lnTo>
                    <a:close/>
                    <a:moveTo>
                      <a:pt x="192388" y="-162368"/>
                    </a:moveTo>
                    <a:lnTo>
                      <a:pt x="192388" y="-161969"/>
                    </a:lnTo>
                    <a:close/>
                    <a:moveTo>
                      <a:pt x="193299" y="-162767"/>
                    </a:moveTo>
                    <a:lnTo>
                      <a:pt x="193299" y="-162368"/>
                    </a:lnTo>
                    <a:close/>
                    <a:moveTo>
                      <a:pt x="194210" y="-163166"/>
                    </a:moveTo>
                    <a:lnTo>
                      <a:pt x="194210" y="-162767"/>
                    </a:lnTo>
                    <a:close/>
                    <a:moveTo>
                      <a:pt x="195123" y="-163565"/>
                    </a:moveTo>
                    <a:lnTo>
                      <a:pt x="195123" y="-163166"/>
                    </a:lnTo>
                    <a:close/>
                    <a:moveTo>
                      <a:pt x="196034" y="-163964"/>
                    </a:moveTo>
                    <a:lnTo>
                      <a:pt x="196034" y="-163565"/>
                    </a:lnTo>
                    <a:close/>
                    <a:moveTo>
                      <a:pt x="196945" y="-164363"/>
                    </a:moveTo>
                    <a:lnTo>
                      <a:pt x="196945" y="-163964"/>
                    </a:lnTo>
                    <a:close/>
                    <a:moveTo>
                      <a:pt x="198770" y="-164762"/>
                    </a:moveTo>
                    <a:lnTo>
                      <a:pt x="198770" y="-164363"/>
                    </a:lnTo>
                    <a:close/>
                    <a:moveTo>
                      <a:pt x="199681" y="-165161"/>
                    </a:moveTo>
                    <a:lnTo>
                      <a:pt x="199681" y="-164762"/>
                    </a:lnTo>
                    <a:close/>
                    <a:moveTo>
                      <a:pt x="200593" y="-165560"/>
                    </a:moveTo>
                    <a:lnTo>
                      <a:pt x="200593" y="-165161"/>
                    </a:lnTo>
                    <a:close/>
                    <a:moveTo>
                      <a:pt x="201505" y="-165959"/>
                    </a:moveTo>
                    <a:lnTo>
                      <a:pt x="201505" y="-165560"/>
                    </a:lnTo>
                    <a:close/>
                    <a:moveTo>
                      <a:pt x="202416" y="-166358"/>
                    </a:moveTo>
                    <a:lnTo>
                      <a:pt x="202416" y="-165959"/>
                    </a:lnTo>
                    <a:close/>
                    <a:moveTo>
                      <a:pt x="203328" y="-166757"/>
                    </a:moveTo>
                    <a:lnTo>
                      <a:pt x="203328" y="-166358"/>
                    </a:lnTo>
                    <a:close/>
                    <a:moveTo>
                      <a:pt x="198086" y="-167756"/>
                    </a:moveTo>
                    <a:lnTo>
                      <a:pt x="197630" y="-167756"/>
                    </a:lnTo>
                    <a:close/>
                    <a:moveTo>
                      <a:pt x="198542" y="-166158"/>
                    </a:moveTo>
                    <a:lnTo>
                      <a:pt x="198086" y="-166158"/>
                    </a:lnTo>
                    <a:close/>
                    <a:moveTo>
                      <a:pt x="198998" y="-165359"/>
                    </a:moveTo>
                    <a:lnTo>
                      <a:pt x="198542" y="-165359"/>
                    </a:lnTo>
                    <a:close/>
                    <a:moveTo>
                      <a:pt x="199454" y="-164560"/>
                    </a:moveTo>
                    <a:lnTo>
                      <a:pt x="198998" y="-164560"/>
                    </a:lnTo>
                    <a:close/>
                    <a:moveTo>
                      <a:pt x="199910" y="-163760"/>
                    </a:moveTo>
                    <a:lnTo>
                      <a:pt x="199454" y="-163760"/>
                    </a:lnTo>
                    <a:close/>
                    <a:moveTo>
                      <a:pt x="200366" y="-162963"/>
                    </a:moveTo>
                    <a:lnTo>
                      <a:pt x="199910" y="-162963"/>
                    </a:lnTo>
                    <a:close/>
                    <a:moveTo>
                      <a:pt x="200822" y="-162164"/>
                    </a:moveTo>
                    <a:lnTo>
                      <a:pt x="200366" y="-162164"/>
                    </a:lnTo>
                    <a:close/>
                    <a:moveTo>
                      <a:pt x="201278" y="-169353"/>
                    </a:moveTo>
                    <a:lnTo>
                      <a:pt x="200822" y="-169353"/>
                    </a:lnTo>
                    <a:close/>
                    <a:moveTo>
                      <a:pt x="201734" y="-168554"/>
                    </a:moveTo>
                    <a:lnTo>
                      <a:pt x="201278" y="-168554"/>
                    </a:lnTo>
                    <a:close/>
                    <a:moveTo>
                      <a:pt x="202190" y="-170950"/>
                    </a:moveTo>
                    <a:lnTo>
                      <a:pt x="201734" y="-170950"/>
                    </a:lnTo>
                    <a:close/>
                    <a:moveTo>
                      <a:pt x="202646" y="-170152"/>
                    </a:moveTo>
                    <a:lnTo>
                      <a:pt x="202190" y="-170152"/>
                    </a:lnTo>
                    <a:close/>
                    <a:moveTo>
                      <a:pt x="203102" y="-161364"/>
                    </a:moveTo>
                    <a:lnTo>
                      <a:pt x="202646" y="-161364"/>
                    </a:lnTo>
                    <a:close/>
                    <a:moveTo>
                      <a:pt x="203558" y="-171749"/>
                    </a:moveTo>
                    <a:lnTo>
                      <a:pt x="203102" y="-171749"/>
                    </a:lnTo>
                    <a:close/>
                    <a:moveTo>
                      <a:pt x="210168" y="-167156"/>
                    </a:moveTo>
                    <a:lnTo>
                      <a:pt x="210168" y="-166757"/>
                    </a:lnTo>
                    <a:close/>
                    <a:moveTo>
                      <a:pt x="197403" y="-167555"/>
                    </a:moveTo>
                    <a:lnTo>
                      <a:pt x="197403" y="-167156"/>
                    </a:lnTo>
                    <a:close/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85320" tIns="42120" rIns="85320" bIns="4212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3" name="Straight Connector 22"/>
              <p:cNvSpPr/>
              <p:nvPr/>
            </p:nvSpPr>
            <p:spPr>
              <a:xfrm>
                <a:off x="457200" y="5432040"/>
                <a:ext cx="5123880" cy="0"/>
              </a:xfrm>
              <a:prstGeom prst="line">
                <a:avLst/>
              </a:prstGeom>
              <a:noFill/>
              <a:ln w="18360">
                <a:solidFill>
                  <a:srgbClr val="000000"/>
                </a:solidFill>
                <a:prstDash val="solid"/>
                <a:headEnd type="arrow"/>
                <a:tailEnd type="arrow"/>
              </a:ln>
            </p:spPr>
            <p:txBody>
              <a:bodyPr vert="horz" wrap="none" lIns="99360" tIns="54360" rIns="99360" bIns="5436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4" name="Straight Connector 23"/>
              <p:cNvSpPr/>
              <p:nvPr/>
            </p:nvSpPr>
            <p:spPr>
              <a:xfrm>
                <a:off x="2985479" y="3188160"/>
                <a:ext cx="0" cy="4513680"/>
              </a:xfrm>
              <a:prstGeom prst="line">
                <a:avLst/>
              </a:prstGeom>
              <a:noFill/>
              <a:ln w="18360">
                <a:solidFill>
                  <a:srgbClr val="000000"/>
                </a:solidFill>
                <a:prstDash val="solid"/>
                <a:headEnd type="arrow"/>
                <a:tailEnd type="arrow"/>
              </a:ln>
            </p:spPr>
            <p:txBody>
              <a:bodyPr vert="horz" wrap="none" lIns="99360" tIns="54360" rIns="99360" bIns="5436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5303520" y="4969440"/>
              <a:ext cx="365760" cy="4719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x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018960" y="3017520"/>
              <a:ext cx="366119" cy="4719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y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37560" y="1091519"/>
            <a:ext cx="1648440" cy="89819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y-intercept=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22640" y="1055880"/>
            <a:ext cx="45216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-4</a:t>
            </a:r>
          </a:p>
        </p:txBody>
      </p:sp>
      <p:sp>
        <p:nvSpPr>
          <p:cNvPr id="29" name="Freeform 28"/>
          <p:cNvSpPr/>
          <p:nvPr/>
        </p:nvSpPr>
        <p:spPr>
          <a:xfrm>
            <a:off x="2926079" y="6536160"/>
            <a:ext cx="146880" cy="146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00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0" name="Freeform 29"/>
          <p:cNvSpPr/>
          <p:nvPr/>
        </p:nvSpPr>
        <p:spPr>
          <a:xfrm rot="5635800">
            <a:off x="154110" y="3566497"/>
            <a:ext cx="5023440" cy="86688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955" h="2409">
                <a:moveTo>
                  <a:pt x="0" y="2409"/>
                </a:moveTo>
                <a:cubicBezTo>
                  <a:pt x="8532" y="2402"/>
                  <a:pt x="13955" y="0"/>
                  <a:pt x="13955" y="0"/>
                </a:cubicBezTo>
              </a:path>
            </a:pathLst>
          </a:custGeom>
          <a:noFill/>
          <a:ln w="18360">
            <a:solidFill>
              <a:srgbClr val="000000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graphicFrame>
        <p:nvGraphicFramePr>
          <p:cNvPr id="31" name="Object 30"/>
          <p:cNvGraphicFramePr/>
          <p:nvPr/>
        </p:nvGraphicFramePr>
        <p:xfrm>
          <a:off x="2690280" y="1598400"/>
          <a:ext cx="746999" cy="798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r:id="rId6" imgW="11951594" imgH="12775842" progId="">
                  <p:embed/>
                </p:oleObj>
              </mc:Choice>
              <mc:Fallback>
                <p:oleObj r:id="rId6" imgW="11951594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90280" y="1598400"/>
                        <a:ext cx="746999" cy="79884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Freeform 31"/>
          <p:cNvSpPr/>
          <p:nvPr/>
        </p:nvSpPr>
        <p:spPr>
          <a:xfrm>
            <a:off x="2985479" y="4572000"/>
            <a:ext cx="0" cy="199188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5534" fill="none">
                <a:moveTo>
                  <a:pt x="0" y="5534"/>
                </a:moveTo>
                <a:lnTo>
                  <a:pt x="0" y="0"/>
                </a:lnTo>
              </a:path>
            </a:pathLst>
          </a:custGeom>
          <a:noFill/>
          <a:ln w="36720">
            <a:solidFill>
              <a:srgbClr val="FF0000"/>
            </a:solidFill>
            <a:prstDash val="solid"/>
            <a:tailEnd type="arrow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2368080" y="4572000"/>
            <a:ext cx="61704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715" fill="none">
                <a:moveTo>
                  <a:pt x="1715" y="0"/>
                </a:moveTo>
                <a:lnTo>
                  <a:pt x="0" y="0"/>
                </a:lnTo>
              </a:path>
            </a:pathLst>
          </a:custGeom>
          <a:noFill/>
          <a:ln w="36720">
            <a:solidFill>
              <a:srgbClr val="0000FF"/>
            </a:solidFill>
            <a:prstDash val="solid"/>
            <a:tailEnd type="arrow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2286000" y="4516560"/>
            <a:ext cx="146880" cy="146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00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1920239" y="3291839"/>
            <a:ext cx="1371240" cy="416628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810" h="11574" fill="none">
                <a:moveTo>
                  <a:pt x="0" y="0"/>
                </a:moveTo>
                <a:lnTo>
                  <a:pt x="3810" y="11574"/>
                </a:lnTo>
              </a:path>
            </a:pathLst>
          </a:custGeom>
          <a:noFill/>
          <a:ln w="36720">
            <a:solidFill>
              <a:srgbClr val="0000FF"/>
            </a:solidFill>
            <a:prstDash val="solid"/>
            <a:headEnd type="arrow"/>
            <a:tailEnd type="arrow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85479" y="5432040"/>
            <a:ext cx="4572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7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96320" y="4261320"/>
            <a:ext cx="4572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-2</a:t>
            </a:r>
          </a:p>
        </p:txBody>
      </p:sp>
      <p:graphicFrame>
        <p:nvGraphicFramePr>
          <p:cNvPr id="38" name="Object 37"/>
          <p:cNvGraphicFramePr/>
          <p:nvPr/>
        </p:nvGraphicFramePr>
        <p:xfrm>
          <a:off x="593280" y="1640160"/>
          <a:ext cx="1973880" cy="774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r:id="rId8" imgW="32557792" imgH="12775842" progId="">
                  <p:embed/>
                </p:oleObj>
              </mc:Choice>
              <mc:Fallback>
                <p:oleObj r:id="rId8" imgW="32557792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3280" y="1640160"/>
                        <a:ext cx="1973880" cy="774359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/>
          <p:nvPr/>
        </p:nvGraphicFramePr>
        <p:xfrm>
          <a:off x="3471839" y="77040"/>
          <a:ext cx="2255400" cy="109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r:id="rId10" imgW="26375932" imgH="12775842" progId="">
                  <p:embed/>
                </p:oleObj>
              </mc:Choice>
              <mc:Fallback>
                <p:oleObj r:id="rId10" imgW="26375932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71839" y="77040"/>
                        <a:ext cx="2255400" cy="109260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4666320" y="1620720"/>
            <a:ext cx="219456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What is the slope?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666320" y="1189080"/>
            <a:ext cx="289512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What is the y-intercept?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674240" y="2083680"/>
            <a:ext cx="3761392" cy="115270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The negative is in the front</a:t>
            </a:r>
            <a:r>
              <a:rPr lang="en-US" sz="1800" b="0" i="0" u="none" strike="noStrike" kern="1200" dirty="0" smtClean="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,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 smtClean="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en-US" sz="1800" b="0" i="0" u="none" strike="noStrike" kern="1200" dirty="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we need to choose if it goes </a:t>
            </a:r>
            <a:endParaRPr lang="en-US" sz="1800" b="0" i="0" u="none" strike="noStrike" kern="1200" dirty="0" smtClean="0">
              <a:ln>
                <a:noFill/>
              </a:ln>
              <a:solidFill>
                <a:srgbClr val="0000FF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 smtClean="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with </a:t>
            </a:r>
            <a:r>
              <a:rPr lang="en-US" sz="1800" b="0" i="0" u="none" strike="noStrike" kern="1200" dirty="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the numerator or denominator</a:t>
            </a:r>
            <a:r>
              <a:rPr lang="en-US" sz="1800" b="0" i="0" u="none" strike="noStrike" kern="1200" dirty="0" smtClean="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,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 smtClean="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en-US" sz="1800" b="0" i="0" u="none" strike="noStrike" kern="1200" dirty="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but </a:t>
            </a:r>
            <a:r>
              <a:rPr lang="en-US" sz="1800" b="1" i="0" u="none" strike="noStrike" kern="1200" dirty="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NOT BOTH</a:t>
            </a:r>
            <a:r>
              <a:rPr lang="en-US" sz="1800" b="0" i="0" u="none" strike="noStrike" kern="1200" dirty="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.</a:t>
            </a:r>
          </a:p>
        </p:txBody>
      </p:sp>
      <p:graphicFrame>
        <p:nvGraphicFramePr>
          <p:cNvPr id="43" name="Object 42"/>
          <p:cNvGraphicFramePr/>
          <p:nvPr/>
        </p:nvGraphicFramePr>
        <p:xfrm>
          <a:off x="3482640" y="1598760"/>
          <a:ext cx="719640" cy="80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r:id="rId12" imgW="11539470" imgH="12775842" progId="">
                  <p:embed/>
                </p:oleObj>
              </mc:Choice>
              <mc:Fallback>
                <p:oleObj r:id="rId12" imgW="11539470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482640" y="1598760"/>
                        <a:ext cx="719640" cy="80100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Class="exit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Class="entr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Class="entr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Class="exit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28" grpId="1" build="p"/>
      <p:bldP spid="36" grpId="6" build="p"/>
      <p:bldP spid="36" grpId="8" build="p"/>
      <p:bldP spid="37" grpId="7" build="p"/>
      <p:bldP spid="40" grpId="2" build="p"/>
      <p:bldP spid="41" grpId="4" build="p"/>
      <p:bldP spid="41" grpId="5" build="p"/>
      <p:bldP spid="42" grpId="0"/>
    </p:bld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blackand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2392</TotalTime>
  <Words>400</Words>
  <Application>Microsoft Office PowerPoint</Application>
  <PresentationFormat>Custom</PresentationFormat>
  <Paragraphs>154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</vt:lpstr>
      <vt:lpstr>lyt-blackandwhite</vt:lpstr>
      <vt:lpstr>Graphing Linear Equations Using Slope-Intercept Form</vt:lpstr>
      <vt:lpstr>PowerPoint Presentation</vt:lpstr>
      <vt:lpstr>Identify Slope and y-intercept</vt:lpstr>
      <vt:lpstr>Identify Slope and y-intercept</vt:lpstr>
      <vt:lpstr>Graphing Using Slope Intercept Form y=mx+b</vt:lpstr>
      <vt:lpstr>Example 1:  Graph</vt:lpstr>
      <vt:lpstr>Practice 1:  Graph</vt:lpstr>
      <vt:lpstr>Practice 2:  Graph</vt:lpstr>
      <vt:lpstr>Practice 3:  Graph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Copyright Notice</dc:title>
  <dc:creator>Ruben Ramirez</dc:creator>
  <cp:lastModifiedBy>Arvid Lumanauw</cp:lastModifiedBy>
  <cp:revision>292</cp:revision>
  <dcterms:created xsi:type="dcterms:W3CDTF">2011-09-16T15:10:24Z</dcterms:created>
  <dcterms:modified xsi:type="dcterms:W3CDTF">2014-01-06T04:21:45Z</dcterms:modified>
</cp:coreProperties>
</file>