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svm" ContentType="image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2"/>
  </p:notesMasterIdLst>
  <p:handoutMasterIdLst>
    <p:handoutMasterId r:id="rId13"/>
  </p:handoutMasterIdLst>
  <p:sldIdLst>
    <p:sldId id="260" r:id="rId3"/>
    <p:sldId id="270" r:id="rId4"/>
    <p:sldId id="269" r:id="rId5"/>
    <p:sldId id="263" r:id="rId6"/>
    <p:sldId id="264" r:id="rId7"/>
    <p:sldId id="265" r:id="rId8"/>
    <p:sldId id="266" r:id="rId9"/>
    <p:sldId id="267" r:id="rId10"/>
    <p:sldId id="268" r:id="rId11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6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709EDE2-A27A-434C-B78E-97A03EA661D5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11730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1244820-7DD1-45CC-8DF6-5335BDF460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6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D76055-9C20-474D-A5A6-88B2DBFCAAA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5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4777D1-80AB-4B5D-BCA5-DCE9ECEA8E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0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5C8F97-EBDB-4B96-88EB-1CF46254A6B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0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840" y="3645747"/>
            <a:ext cx="7846197" cy="162043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840" y="5266177"/>
            <a:ext cx="7846197" cy="949556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C8F909-0F46-4FF6-828B-2284D8C29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771844" indent="-251986">
              <a:buClr>
                <a:schemeClr val="tx2"/>
              </a:buClr>
              <a:buSzPct val="101000"/>
              <a:buFont typeface="Courier New" pitchFamily="49" charset="0"/>
              <a:buChar char="o"/>
              <a:defRPr sz="1300"/>
            </a:lvl6pPr>
            <a:lvl7pPr marL="3275815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7pPr>
            <a:lvl8pPr marL="3779787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8pPr>
            <a:lvl9pPr marL="4283758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37DC9A-68E3-48E3-B029-C34541D30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841" y="3647098"/>
            <a:ext cx="7846194" cy="1619080"/>
          </a:xfrm>
        </p:spPr>
        <p:txBody>
          <a:bodyPr anchor="b"/>
          <a:lstStyle>
            <a:lvl1pPr algn="r">
              <a:defRPr sz="35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841" y="5266178"/>
            <a:ext cx="7846194" cy="948432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690F96-7390-49E4-A33C-6B0EE459F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841" y="744861"/>
            <a:ext cx="7852701" cy="1019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2840" y="1994914"/>
            <a:ext cx="3826842" cy="4465809"/>
          </a:xfrm>
        </p:spPr>
        <p:txBody>
          <a:bodyPr>
            <a:normAutofit/>
          </a:bodyPr>
          <a:lstStyle>
            <a:lvl5pPr>
              <a:defRPr/>
            </a:lvl5pPr>
            <a:lvl6pPr marL="2771844" indent="-251986">
              <a:buClr>
                <a:schemeClr val="tx2"/>
              </a:buClr>
              <a:buSzPct val="101000"/>
              <a:buFont typeface="Courier New" pitchFamily="49" charset="0"/>
              <a:buChar char="o"/>
              <a:defRPr sz="1300"/>
            </a:lvl6pPr>
            <a:lvl7pPr marL="3275815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7pPr>
            <a:lvl8pPr marL="3779787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8pPr>
            <a:lvl9pPr marL="4283758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944" y="1994913"/>
            <a:ext cx="3824598" cy="4465810"/>
          </a:xfrm>
        </p:spPr>
        <p:txBody>
          <a:bodyPr>
            <a:normAutofit/>
          </a:bodyPr>
          <a:lstStyle>
            <a:lvl5pPr>
              <a:defRPr/>
            </a:lvl5pPr>
            <a:lvl6pPr marL="2771844" indent="-251986">
              <a:buClr>
                <a:schemeClr val="tx2"/>
              </a:buClr>
              <a:buSzPct val="101000"/>
              <a:buFont typeface="Courier New" pitchFamily="49" charset="0"/>
              <a:buChar char="o"/>
              <a:defRPr sz="1300"/>
            </a:lvl6pPr>
            <a:lvl7pPr marL="3275815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7pPr>
            <a:lvl8pPr marL="3779787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8pPr>
            <a:lvl9pPr marL="4283758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D4134B-0585-4288-B896-5F19E81D6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423" y="1998416"/>
            <a:ext cx="3470257" cy="635222"/>
          </a:xfrm>
        </p:spPr>
        <p:txBody>
          <a:bodyPr anchor="b">
            <a:noAutofit/>
          </a:bodyPr>
          <a:lstStyle>
            <a:lvl1pPr marL="0" indent="0">
              <a:buNone/>
              <a:defRPr sz="2600" b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2840" y="2633639"/>
            <a:ext cx="3826842" cy="3827084"/>
          </a:xfrm>
        </p:spPr>
        <p:txBody>
          <a:bodyPr>
            <a:normAutofit/>
          </a:bodyPr>
          <a:lstStyle>
            <a:lvl5pPr>
              <a:defRPr/>
            </a:lvl5pPr>
            <a:lvl6pPr marL="2771844" indent="-251986">
              <a:buClr>
                <a:schemeClr val="tx2"/>
              </a:buClr>
              <a:buSzPct val="101000"/>
              <a:buFont typeface="Courier New" pitchFamily="49" charset="0"/>
              <a:buChar char="o"/>
              <a:defRPr sz="1300"/>
            </a:lvl6pPr>
            <a:lvl7pPr marL="3275815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7pPr>
            <a:lvl8pPr marL="3779787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8pPr>
            <a:lvl9pPr marL="4283758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3406" y="1998416"/>
            <a:ext cx="3464375" cy="635222"/>
          </a:xfrm>
        </p:spPr>
        <p:txBody>
          <a:bodyPr anchor="b">
            <a:noAutofit/>
          </a:bodyPr>
          <a:lstStyle>
            <a:lvl1pPr marL="0" indent="0">
              <a:buNone/>
              <a:defRPr sz="2600" b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0943" y="2633639"/>
            <a:ext cx="3826840" cy="3827084"/>
          </a:xfrm>
        </p:spPr>
        <p:txBody>
          <a:bodyPr>
            <a:normAutofit/>
          </a:bodyPr>
          <a:lstStyle>
            <a:lvl5pPr>
              <a:defRPr/>
            </a:lvl5pPr>
            <a:lvl6pPr marL="2771844" indent="-251986">
              <a:buClr>
                <a:schemeClr val="tx2"/>
              </a:buClr>
              <a:buSzPct val="101000"/>
              <a:buFont typeface="Courier New" pitchFamily="49" charset="0"/>
              <a:buChar char="o"/>
              <a:defRPr sz="1300"/>
            </a:lvl6pPr>
            <a:lvl7pPr marL="3275815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7pPr>
            <a:lvl8pPr marL="3779787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8pPr>
            <a:lvl9pPr marL="4283758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24DFA4-AC94-420C-ADAF-E7B9FE0A90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E614D8-3CC7-446C-8060-480B4368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1DE0EE-3B90-4358-B0F4-670BDD84A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840" y="491729"/>
            <a:ext cx="2933182" cy="1307192"/>
          </a:xfrm>
        </p:spPr>
        <p:txBody>
          <a:bodyPr anchor="b"/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7284" y="491729"/>
            <a:ext cx="4718258" cy="5968994"/>
          </a:xfrm>
        </p:spPr>
        <p:txBody>
          <a:bodyPr>
            <a:normAutofit/>
          </a:bodyPr>
          <a:lstStyle>
            <a:lvl5pPr>
              <a:defRPr/>
            </a:lvl5pPr>
            <a:lvl6pPr marL="2771844" indent="-251986">
              <a:buClr>
                <a:schemeClr val="tx2"/>
              </a:buClr>
              <a:buSzPct val="101000"/>
              <a:buFont typeface="Courier New" pitchFamily="49" charset="0"/>
              <a:buChar char="o"/>
              <a:defRPr sz="1300"/>
            </a:lvl6pPr>
            <a:lvl7pPr marL="3275815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7pPr>
            <a:lvl8pPr marL="3779787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8pPr>
            <a:lvl9pPr marL="4283758" indent="-251986">
              <a:buClr>
                <a:schemeClr val="tx2"/>
              </a:buClr>
              <a:buFont typeface="Courier New" pitchFamily="49" charset="0"/>
              <a:buChar char="o"/>
              <a:defRPr sz="13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840" y="1798922"/>
            <a:ext cx="2933182" cy="4661798"/>
          </a:xfrm>
        </p:spPr>
        <p:txBody>
          <a:bodyPr anchor="t">
            <a:normAutofit/>
          </a:bodyPr>
          <a:lstStyle>
            <a:lvl1pPr marL="0" indent="0">
              <a:buNone/>
              <a:defRPr sz="13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A7B23A-591D-4305-AAA4-3939F0A2E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433D32-947E-4454-ADDA-7A45ED27F3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840" y="1528975"/>
            <a:ext cx="3837987" cy="1227156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840" y="2756131"/>
            <a:ext cx="3837987" cy="2789077"/>
          </a:xfrm>
        </p:spPr>
        <p:txBody>
          <a:bodyPr anchor="t">
            <a:normAutofit/>
          </a:bodyPr>
          <a:lstStyle>
            <a:lvl1pPr marL="0" indent="0">
              <a:buNone/>
              <a:defRPr sz="13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043C26-984C-4722-8997-C02F347855EA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202108" y="1094682"/>
            <a:ext cx="2036341" cy="1687026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5376334" y="1763924"/>
            <a:ext cx="3780234" cy="3779838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2841" y="1992281"/>
            <a:ext cx="7852701" cy="44659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D789B0-0D5C-445B-9A63-53FB44483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1704" y="744859"/>
            <a:ext cx="1623838" cy="57158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2840" y="744860"/>
            <a:ext cx="6027602" cy="5715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E0EA58-6C84-4AA0-AC9E-F09CA05C72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21CA03-B39D-4386-A463-A428B3F1E1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4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05AE73-B0BE-45E1-A019-24B9F80D35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5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D8D843-E628-4063-9AB8-9477AC4D41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7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9B32A4-EB58-4E10-9B8A-72ECB327CE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3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ABC3A5-2F6C-44A0-BB71-5BC9DA175A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C9553-EE44-4662-ABD1-60BF619B6D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558630-BD14-44D6-A139-CB1403B4D0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C6DECB3-9CEC-4CAC-B65E-9ABC79E7D9B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US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0" y="-18"/>
            <a:ext cx="10200069" cy="7559717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503972" rtl="0" eaLnBrk="1" latinLnBrk="0" hangingPunct="1"/>
                  <a:endParaRPr lang="en-US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2840" y="744861"/>
            <a:ext cx="7854942" cy="1019062"/>
          </a:xfrm>
          <a:prstGeom prst="rect">
            <a:avLst/>
          </a:prstGeom>
        </p:spPr>
        <p:txBody>
          <a:bodyPr vert="horz" lIns="100794" tIns="50397" rIns="100794" bIns="50397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841" y="1992281"/>
            <a:ext cx="7854941" cy="4465959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6725" y="656076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10" y="6560769"/>
            <a:ext cx="5794815" cy="402483"/>
          </a:xfrm>
          <a:prstGeom prst="rect">
            <a:avLst/>
          </a:prstGeom>
        </p:spPr>
        <p:txBody>
          <a:bodyPr vert="horz" lIns="100794" tIns="50397" rIns="100794" bIns="50397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316" y="6560769"/>
            <a:ext cx="670594" cy="402483"/>
          </a:xfrm>
          <a:prstGeom prst="rect">
            <a:avLst/>
          </a:prstGeom>
        </p:spPr>
        <p:txBody>
          <a:bodyPr vert="horz" lIns="100794" tIns="50397" rIns="100794" bIns="50397" rtlCol="0" anchor="b"/>
          <a:lstStyle>
            <a:lvl1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fld id="{4C6DECB3-9CEC-4CAC-B65E-9ABC79E7D9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03972" rtl="0" eaLnBrk="1" latinLnBrk="0" hangingPunct="1">
        <a:spcBef>
          <a:spcPct val="0"/>
        </a:spcBef>
        <a:buNone/>
        <a:defRPr sz="35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ct val="20000"/>
        </a:spcBef>
        <a:spcAft>
          <a:spcPts val="661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1.svm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.svm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.svm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.svm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37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3.svm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37"/>
            <a:ext cx="9693275" cy="1023938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 b="1" u="sng" dirty="0"/>
              <a:t>Graphing Linear </a:t>
            </a:r>
            <a:r>
              <a:rPr lang="en-US" sz="3200" b="1" u="sng" dirty="0" smtClean="0"/>
              <a:t>Equations</a:t>
            </a:r>
            <a:br>
              <a:rPr lang="en-US" sz="3200" b="1" u="sng" dirty="0" smtClean="0"/>
            </a:br>
            <a:r>
              <a:rPr lang="en-US" sz="3200" b="1" u="sng" dirty="0" smtClean="0"/>
              <a:t>Using Intercepts</a:t>
            </a:r>
            <a:endParaRPr lang="en-US" sz="3200" b="1" u="sng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20712" y="1004557"/>
            <a:ext cx="9026525" cy="6451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z="2600" b="1" u="sng" dirty="0"/>
              <a:t>Objective</a:t>
            </a:r>
          </a:p>
          <a:p>
            <a:pPr lvl="1" rtl="0" hangingPunct="0">
              <a:buSzPct val="45000"/>
              <a:buChar char="●"/>
            </a:pPr>
            <a:r>
              <a:rPr lang="en-US" sz="2600" dirty="0"/>
              <a:t>Students graph linear equations on a coordinate plane by computing the x and y-intercepts.</a:t>
            </a:r>
          </a:p>
          <a:p>
            <a:pPr lvl="1" rtl="0" hangingPunct="0">
              <a:buSzPct val="45000"/>
              <a:buChar char="●"/>
            </a:pPr>
            <a:endParaRPr lang="en-US" sz="2600" dirty="0"/>
          </a:p>
          <a:p>
            <a:pPr lvl="0"/>
            <a:r>
              <a:rPr lang="en-US" sz="2600" b="1" u="sng" dirty="0" smtClean="0"/>
              <a:t>Standard</a:t>
            </a:r>
          </a:p>
          <a:p>
            <a:pPr lvl="1"/>
            <a:r>
              <a:rPr lang="en-US" sz="2400" b="1" dirty="0"/>
              <a:t>8 F 2</a:t>
            </a:r>
            <a:r>
              <a:rPr lang="en-US" sz="2400" dirty="0"/>
              <a:t>  Compare properties of two functions each represented in a different way (algebraically, graphically, numerically in tables, or by verbal descriptions). For example, given a linear function represented by a table of values and a linear function represented by an algebraic expression, determine which function has the greater rate of change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5712" y="470227"/>
            <a:ext cx="470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for Graphing a Line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20375" y="1537771"/>
            <a:ext cx="2460930" cy="738664"/>
            <a:chOff x="320375" y="1537771"/>
            <a:chExt cx="2460930" cy="738664"/>
          </a:xfrm>
        </p:grpSpPr>
        <p:sp>
          <p:nvSpPr>
            <p:cNvPr id="3" name="TextBox 2"/>
            <p:cNvSpPr txBox="1"/>
            <p:nvPr/>
          </p:nvSpPr>
          <p:spPr>
            <a:xfrm>
              <a:off x="620712" y="1537771"/>
              <a:ext cx="1590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Method #1</a:t>
              </a:r>
              <a:endParaRPr lang="en-US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0375" y="1907103"/>
              <a:ext cx="2460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The table method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61168" y="3252271"/>
            <a:ext cx="2900266" cy="1893332"/>
            <a:chOff x="227523" y="2419905"/>
            <a:chExt cx="2900266" cy="189333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15912" y="2789237"/>
              <a:ext cx="23857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20712" y="2560637"/>
              <a:ext cx="0" cy="1752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63712" y="2560637"/>
              <a:ext cx="0" cy="1752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297112" y="2560637"/>
              <a:ext cx="0" cy="1752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7523" y="2473562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90290" y="2419905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53992" y="2424904"/>
              <a:ext cx="690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Rule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97112" y="2419905"/>
              <a:ext cx="830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(x, y)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96714" y="1537771"/>
            <a:ext cx="2764668" cy="1299189"/>
            <a:chOff x="3496714" y="1537771"/>
            <a:chExt cx="2764668" cy="1299189"/>
          </a:xfrm>
        </p:grpSpPr>
        <p:sp>
          <p:nvSpPr>
            <p:cNvPr id="16" name="TextBox 15"/>
            <p:cNvSpPr txBox="1"/>
            <p:nvPr/>
          </p:nvSpPr>
          <p:spPr>
            <a:xfrm>
              <a:off x="3973512" y="1537771"/>
              <a:ext cx="1590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Method #2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96714" y="1913630"/>
              <a:ext cx="276466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Intercepts Method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Find the x-intercept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/>
                <a:t>Find the y-intercept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143957" y="1537771"/>
            <a:ext cx="2315057" cy="1015663"/>
            <a:chOff x="7143957" y="1537771"/>
            <a:chExt cx="2315057" cy="1015663"/>
          </a:xfrm>
        </p:grpSpPr>
        <p:sp>
          <p:nvSpPr>
            <p:cNvPr id="18" name="TextBox 17"/>
            <p:cNvSpPr txBox="1"/>
            <p:nvPr/>
          </p:nvSpPr>
          <p:spPr>
            <a:xfrm>
              <a:off x="7385914" y="1537771"/>
              <a:ext cx="1590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Method #3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3957" y="1907103"/>
              <a:ext cx="23150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Slope-Intercept </a:t>
              </a:r>
            </a:p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Method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496714" y="3436937"/>
            <a:ext cx="3036802" cy="2552700"/>
            <a:chOff x="3496714" y="3436937"/>
            <a:chExt cx="3036802" cy="25527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3496714" y="3932237"/>
              <a:ext cx="2067298" cy="205740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821112" y="3436937"/>
              <a:ext cx="0" cy="24003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496714" y="5532437"/>
              <a:ext cx="276466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735113" y="4198937"/>
              <a:ext cx="238399" cy="228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964112" y="5418137"/>
              <a:ext cx="238399" cy="228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3973512" y="3932237"/>
              <a:ext cx="556851" cy="266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5083311" y="4960937"/>
              <a:ext cx="11920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476831" y="3639422"/>
              <a:ext cx="1451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y-intercept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83311" y="4637087"/>
              <a:ext cx="1450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x-intercept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02510" y="3932237"/>
              <a:ext cx="853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(0, 3)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77792" y="4960937"/>
              <a:ext cx="853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(4, 0)</a:t>
              </a:r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869112" y="3436937"/>
            <a:ext cx="2895600" cy="2400300"/>
            <a:chOff x="6869112" y="3436937"/>
            <a:chExt cx="2895600" cy="2400300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7143957" y="3436937"/>
              <a:ext cx="0" cy="24003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869112" y="5532437"/>
              <a:ext cx="28956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6869112" y="3824088"/>
              <a:ext cx="2362200" cy="1365449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7385914" y="4707453"/>
              <a:ext cx="238399" cy="228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469312" y="4084637"/>
              <a:ext cx="238399" cy="2286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7505113" y="4116903"/>
              <a:ext cx="0" cy="7048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3" idx="1"/>
            </p:cNvCxnSpPr>
            <p:nvPr/>
          </p:nvCxnSpPr>
          <p:spPr>
            <a:xfrm>
              <a:off x="7505113" y="4116903"/>
              <a:ext cx="999112" cy="12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900460" y="4322146"/>
              <a:ext cx="60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rise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729140" y="3761085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run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4342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512" y="350837"/>
            <a:ext cx="272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u="sng" dirty="0" smtClean="0"/>
              <a:t>Vocabulary</a:t>
            </a:r>
            <a:endParaRPr lang="en-US" sz="3600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44512" y="1265237"/>
            <a:ext cx="9362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x-intercept:</a:t>
            </a:r>
            <a:r>
              <a:rPr lang="en-US" sz="2400" dirty="0" smtClean="0"/>
              <a:t>  The </a:t>
            </a:r>
            <a:r>
              <a:rPr lang="en-US" sz="2400" b="1" dirty="0" smtClean="0">
                <a:solidFill>
                  <a:srgbClr val="FF0000"/>
                </a:solidFill>
              </a:rPr>
              <a:t>x-coordinate</a:t>
            </a:r>
            <a:r>
              <a:rPr lang="en-US" sz="2400" dirty="0" smtClean="0"/>
              <a:t> of a point where a graph </a:t>
            </a:r>
          </a:p>
          <a:p>
            <a:r>
              <a:rPr lang="en-US" sz="2400" dirty="0" smtClean="0"/>
              <a:t>crosses the </a:t>
            </a:r>
            <a:r>
              <a:rPr lang="en-US" sz="2400" i="1" dirty="0" smtClean="0"/>
              <a:t>X-Axis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44512" y="2484437"/>
            <a:ext cx="9346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y-intercept:  </a:t>
            </a: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y-coordinate</a:t>
            </a:r>
            <a:r>
              <a:rPr lang="en-US" sz="2400" dirty="0" smtClean="0"/>
              <a:t> of a point where a graph </a:t>
            </a:r>
          </a:p>
          <a:p>
            <a:r>
              <a:rPr lang="en-US" sz="2400" dirty="0" smtClean="0"/>
              <a:t>crosses the </a:t>
            </a:r>
            <a:r>
              <a:rPr lang="en-US" sz="2400" i="1" dirty="0" smtClean="0"/>
              <a:t>Y-Axis</a:t>
            </a:r>
            <a:endParaRPr lang="en-US" sz="2400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735512" y="3703637"/>
            <a:ext cx="0" cy="30480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40112" y="5456237"/>
            <a:ext cx="37338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25912" y="3856037"/>
            <a:ext cx="2895600" cy="23622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659312" y="426783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30912" y="5380037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811712" y="3703637"/>
            <a:ext cx="914400" cy="5641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82944" y="3339404"/>
            <a:ext cx="145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y-intercept</a:t>
            </a:r>
          </a:p>
          <a:p>
            <a:r>
              <a:rPr lang="en-US" dirty="0"/>
              <a:t> </a:t>
            </a:r>
            <a:r>
              <a:rPr lang="en-US" dirty="0" smtClean="0"/>
              <a:t>   (0, 4)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183312" y="4846637"/>
            <a:ext cx="8382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21512" y="4436843"/>
            <a:ext cx="1450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x-intercept</a:t>
            </a:r>
          </a:p>
          <a:p>
            <a:r>
              <a:rPr lang="en-US" dirty="0"/>
              <a:t> </a:t>
            </a:r>
            <a:r>
              <a:rPr lang="en-US" dirty="0" smtClean="0"/>
              <a:t>   (4, 0)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5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inking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9712" y="198437"/>
            <a:ext cx="8686800" cy="657225"/>
          </a:xfrm>
        </p:spPr>
        <p:txBody>
          <a:bodyPr>
            <a:no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2800" b="1" dirty="0"/>
              <a:t>Graphing Using</a:t>
            </a:r>
            <a:br>
              <a:rPr lang="en-US" sz="2800" b="1" dirty="0"/>
            </a:br>
            <a:r>
              <a:rPr lang="en-US" sz="2800" b="1" dirty="0"/>
              <a:t>The Intercepts</a:t>
            </a:r>
          </a:p>
        </p:txBody>
      </p:sp>
      <p:sp>
        <p:nvSpPr>
          <p:cNvPr id="3" name="Freeform 2"/>
          <p:cNvSpPr/>
          <p:nvPr/>
        </p:nvSpPr>
        <p:spPr>
          <a:xfrm>
            <a:off x="3895920" y="1005840"/>
            <a:ext cx="1773360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y=0, solve for x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Point (x,0)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18240" y="2031480"/>
            <a:ext cx="1751039" cy="1443239"/>
            <a:chOff x="3918240" y="2031480"/>
            <a:chExt cx="1751039" cy="1443239"/>
          </a:xfrm>
        </p:grpSpPr>
        <p:sp>
          <p:nvSpPr>
            <p:cNvPr id="5" name="Freeform 4"/>
            <p:cNvSpPr/>
            <p:nvPr/>
          </p:nvSpPr>
          <p:spPr>
            <a:xfrm>
              <a:off x="3918240" y="2377439"/>
              <a:ext cx="1751039" cy="1097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Set x=0, solve for y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Point (0,y)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777920" y="2031480"/>
              <a:ext cx="0" cy="35136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sp>
        <p:nvSpPr>
          <p:cNvPr id="7" name="TextBox 6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18240" y="3494160"/>
            <a:ext cx="1751039" cy="1139039"/>
            <a:chOff x="3918240" y="3494160"/>
            <a:chExt cx="1751039" cy="1139039"/>
          </a:xfrm>
        </p:grpSpPr>
        <p:sp>
          <p:nvSpPr>
            <p:cNvPr id="9" name="Freeform 8"/>
            <p:cNvSpPr/>
            <p:nvPr/>
          </p:nvSpPr>
          <p:spPr>
            <a:xfrm>
              <a:off x="3918240" y="3899160"/>
              <a:ext cx="1751039" cy="73403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Graph Intercepts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(x,0) and (0,y)</a:t>
              </a:r>
            </a:p>
          </p:txBody>
        </p:sp>
        <p:sp>
          <p:nvSpPr>
            <p:cNvPr id="10" name="Straight Connector 9"/>
            <p:cNvSpPr/>
            <p:nvPr/>
          </p:nvSpPr>
          <p:spPr>
            <a:xfrm>
              <a:off x="4793760" y="3494160"/>
              <a:ext cx="0" cy="405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18240" y="4633200"/>
            <a:ext cx="1751039" cy="936720"/>
            <a:chOff x="3918240" y="4633200"/>
            <a:chExt cx="1751039" cy="936720"/>
          </a:xfrm>
        </p:grpSpPr>
        <p:sp>
          <p:nvSpPr>
            <p:cNvPr id="12" name="Freeform 11"/>
            <p:cNvSpPr/>
            <p:nvPr/>
          </p:nvSpPr>
          <p:spPr>
            <a:xfrm>
              <a:off x="3918240" y="5005080"/>
              <a:ext cx="1751039" cy="5648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Through The Points</a:t>
              </a:r>
            </a:p>
          </p:txBody>
        </p:sp>
        <p:sp>
          <p:nvSpPr>
            <p:cNvPr id="13" name="Straight Connector 12"/>
            <p:cNvSpPr/>
            <p:nvPr/>
          </p:nvSpPr>
          <p:spPr>
            <a:xfrm>
              <a:off x="4793760" y="4633200"/>
              <a:ext cx="0" cy="371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674688"/>
            <a:ext cx="8788400" cy="339725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n-US" sz="2400" b="1" u="sng" dirty="0"/>
              <a:t>Example 1: </a:t>
            </a:r>
            <a:r>
              <a:rPr lang="en-US" sz="2400" dirty="0"/>
              <a:t>Find the x and y-intercepts for the equation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 </a:t>
            </a:r>
            <a:r>
              <a:rPr lang="en-US" sz="2400" dirty="0" smtClean="0"/>
              <a:t>                            3x-7y=21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80" y="1717320"/>
            <a:ext cx="6278040" cy="4848120"/>
          </a:xfrm>
          <a:prstGeom prst="rect">
            <a:avLst/>
          </a:pr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</p:pic>
      <p:sp>
        <p:nvSpPr>
          <p:cNvPr id="4" name="TextBox 3"/>
          <p:cNvSpPr txBox="1"/>
          <p:nvPr/>
        </p:nvSpPr>
        <p:spPr>
          <a:xfrm>
            <a:off x="1371599" y="1346400"/>
            <a:ext cx="1371599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3600" y="1803960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Set y=0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1241280" y="2339280"/>
                <a:ext cx="189900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−7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280" y="2339280"/>
                <a:ext cx="1899000" cy="3567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Resize="1"/>
              </p:cNvSpPr>
              <p:nvPr/>
            </p:nvSpPr>
            <p:spPr>
              <a:xfrm>
                <a:off x="2138040" y="2843640"/>
                <a:ext cx="1062359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040" y="2843640"/>
                <a:ext cx="1062359" cy="3567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Resize="1"/>
              </p:cNvSpPr>
              <p:nvPr/>
            </p:nvSpPr>
            <p:spPr>
              <a:xfrm>
                <a:off x="2359800" y="3738600"/>
                <a:ext cx="752759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800" y="3738600"/>
                <a:ext cx="752759" cy="3567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Resize="1"/>
              </p:cNvSpPr>
              <p:nvPr/>
            </p:nvSpPr>
            <p:spPr>
              <a:xfrm>
                <a:off x="1195200" y="4306680"/>
                <a:ext cx="233604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x</m:t>
                      </m:r>
                      <m:r>
                        <m:rPr>
                          <m:nor/>
                        </m:rPr>
                        <a:rPr lang="en-US"/>
                        <m:t>−</m:t>
                      </m:r>
                      <m:r>
                        <m:rPr>
                          <m:nor/>
                        </m:rPr>
                        <a:rPr lang="en-US"/>
                        <m:t>intercept</m:t>
                      </m:r>
                      <m:r>
                        <m:rPr>
                          <m:nor/>
                        </m:rPr>
                        <a:rPr lang="en-US"/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7,0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200" y="4306680"/>
                <a:ext cx="2336040" cy="356760"/>
              </a:xfrm>
              <a:prstGeom prst="rect">
                <a:avLst/>
              </a:prstGeom>
              <a:blipFill rotWithShape="1">
                <a:blip r:embed="rId7"/>
                <a:stretch>
                  <a:fillRect b="-135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11600" y="1346760"/>
            <a:ext cx="142344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5600" y="1804319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Set x=0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Resize="1"/>
              </p:cNvSpPr>
              <p:nvPr/>
            </p:nvSpPr>
            <p:spPr>
              <a:xfrm>
                <a:off x="4445640" y="2339640"/>
                <a:ext cx="188748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−7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640" y="2339640"/>
                <a:ext cx="1887480" cy="356760"/>
              </a:xfrm>
              <a:prstGeom prst="rect">
                <a:avLst/>
              </a:prstGeom>
              <a:blipFill rotWithShape="1">
                <a:blip r:embed="rId8"/>
                <a:stretch>
                  <a:fillRect b="-189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Resize="1"/>
              </p:cNvSpPr>
              <p:nvPr/>
            </p:nvSpPr>
            <p:spPr>
              <a:xfrm>
                <a:off x="5058000" y="2844000"/>
                <a:ext cx="129996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0">
                          <a:latin typeface="Cambria Math"/>
                        </a:rPr>
                        <m:t>7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000" y="2844000"/>
                <a:ext cx="1299960" cy="356760"/>
              </a:xfrm>
              <a:prstGeom prst="rect">
                <a:avLst/>
              </a:prstGeom>
              <a:blipFill rotWithShape="1">
                <a:blip r:embed="rId9"/>
                <a:stretch>
                  <a:fillRect b="-172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5454360" y="3672359"/>
                <a:ext cx="99036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360" y="3672359"/>
                <a:ext cx="990360" cy="356760"/>
              </a:xfrm>
              <a:prstGeom prst="rect">
                <a:avLst/>
              </a:prstGeom>
              <a:blipFill rotWithShape="1">
                <a:blip r:embed="rId10"/>
                <a:stretch>
                  <a:fillRect b="-101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Resize="1"/>
              </p:cNvSpPr>
              <p:nvPr/>
            </p:nvSpPr>
            <p:spPr>
              <a:xfrm>
                <a:off x="4158360" y="4284720"/>
                <a:ext cx="259344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y</m:t>
                      </m:r>
                      <m:r>
                        <m:rPr>
                          <m:nor/>
                        </m:rPr>
                        <a:rPr lang="en-US"/>
                        <m:t>−</m:t>
                      </m:r>
                      <m:r>
                        <m:rPr>
                          <m:nor/>
                        </m:rPr>
                        <a:rPr lang="en-US"/>
                        <m:t>intercept</m:t>
                      </m:r>
                      <m:r>
                        <m:rPr>
                          <m:nor/>
                        </m:rPr>
                        <a:rPr lang="en-US"/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0,−3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360" y="4284720"/>
                <a:ext cx="2593440" cy="356760"/>
              </a:xfrm>
              <a:prstGeom prst="rect">
                <a:avLst/>
              </a:prstGeom>
              <a:blipFill rotWithShape="1">
                <a:blip r:embed="rId11"/>
                <a:stretch>
                  <a:fillRect b="-155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eform 15"/>
          <p:cNvSpPr/>
          <p:nvPr/>
        </p:nvSpPr>
        <p:spPr>
          <a:xfrm>
            <a:off x="7406640" y="1645920"/>
            <a:ext cx="1773360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y=0, solve for x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Point (x,0)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428960" y="2671560"/>
            <a:ext cx="1751039" cy="1462680"/>
            <a:chOff x="7428960" y="2671560"/>
            <a:chExt cx="1751039" cy="1462680"/>
          </a:xfrm>
        </p:grpSpPr>
        <p:sp>
          <p:nvSpPr>
            <p:cNvPr id="18" name="Freeform 17"/>
            <p:cNvSpPr/>
            <p:nvPr/>
          </p:nvSpPr>
          <p:spPr>
            <a:xfrm>
              <a:off x="7428960" y="3036960"/>
              <a:ext cx="1751039" cy="1097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Set x=0, solve for y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Point (0,y)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8288640" y="2671560"/>
              <a:ext cx="0" cy="35136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sp>
        <p:nvSpPr>
          <p:cNvPr id="20" name="Freeform 19"/>
          <p:cNvSpPr/>
          <p:nvPr/>
        </p:nvSpPr>
        <p:spPr>
          <a:xfrm>
            <a:off x="2138040" y="3200400"/>
            <a:ext cx="4568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0" fill="none">
                <a:moveTo>
                  <a:pt x="0" y="0"/>
                </a:moveTo>
                <a:lnTo>
                  <a:pt x="1270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786040" y="3200400"/>
            <a:ext cx="4568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0" fill="none">
                <a:moveTo>
                  <a:pt x="0" y="0"/>
                </a:moveTo>
                <a:lnTo>
                  <a:pt x="1270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>
                <a:spLocks noResize="1"/>
              </p:cNvSpPr>
              <p:nvPr/>
            </p:nvSpPr>
            <p:spPr>
              <a:xfrm>
                <a:off x="2161800" y="3209400"/>
                <a:ext cx="30708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800" y="3209400"/>
                <a:ext cx="307080" cy="35676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Resize="1"/>
              </p:cNvSpPr>
              <p:nvPr/>
            </p:nvSpPr>
            <p:spPr>
              <a:xfrm>
                <a:off x="2810160" y="3209760"/>
                <a:ext cx="30708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160" y="3209760"/>
                <a:ext cx="307080" cy="35676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 23"/>
          <p:cNvSpPr/>
          <p:nvPr/>
        </p:nvSpPr>
        <p:spPr>
          <a:xfrm>
            <a:off x="5234040" y="3200400"/>
            <a:ext cx="4568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0" fill="none">
                <a:moveTo>
                  <a:pt x="0" y="0"/>
                </a:moveTo>
                <a:lnTo>
                  <a:pt x="1270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882040" y="3200400"/>
            <a:ext cx="4568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0" fill="none">
                <a:moveTo>
                  <a:pt x="0" y="0"/>
                </a:moveTo>
                <a:lnTo>
                  <a:pt x="1270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 noResize="1"/>
              </p:cNvSpPr>
              <p:nvPr/>
            </p:nvSpPr>
            <p:spPr>
              <a:xfrm>
                <a:off x="5078160" y="3209760"/>
                <a:ext cx="55512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160" y="3209760"/>
                <a:ext cx="555120" cy="35676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>
                <a:spLocks noResize="1"/>
              </p:cNvSpPr>
              <p:nvPr/>
            </p:nvSpPr>
            <p:spPr>
              <a:xfrm>
                <a:off x="5762160" y="3210120"/>
                <a:ext cx="55512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160" y="3210120"/>
                <a:ext cx="555120" cy="35676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406640" y="722376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1" build="p"/>
      <p:bldP spid="10" grpId="2" build="p"/>
      <p:bldP spid="11" grpId="3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092200" y="674688"/>
            <a:ext cx="8988425" cy="339725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n-US" sz="2400" b="1" u="sng" dirty="0"/>
              <a:t>Practice 1</a:t>
            </a:r>
            <a:r>
              <a:rPr lang="en-US" sz="2400" dirty="0"/>
              <a:t>: Find the x and y-intercepts for the equation </a:t>
            </a:r>
            <a:r>
              <a:rPr lang="en-US" sz="2400" dirty="0" smtClean="0"/>
              <a:t>-                       6x+9y=18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80" y="1235880"/>
            <a:ext cx="6278040" cy="4848120"/>
          </a:xfrm>
          <a:prstGeom prst="rect">
            <a:avLst/>
          </a:pr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</p:pic>
      <p:sp>
        <p:nvSpPr>
          <p:cNvPr id="4" name="TextBox 3"/>
          <p:cNvSpPr txBox="1"/>
          <p:nvPr/>
        </p:nvSpPr>
        <p:spPr>
          <a:xfrm>
            <a:off x="1371599" y="1346400"/>
            <a:ext cx="1371599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3600" y="1803960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Set y=0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1241280" y="2339280"/>
                <a:ext cx="213120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+9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280" y="2339280"/>
                <a:ext cx="2131200" cy="3567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Resize="1"/>
              </p:cNvSpPr>
              <p:nvPr/>
            </p:nvSpPr>
            <p:spPr>
              <a:xfrm>
                <a:off x="2066040" y="2843640"/>
                <a:ext cx="129744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040" y="2843640"/>
                <a:ext cx="1297440" cy="3567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Resize="1"/>
              </p:cNvSpPr>
              <p:nvPr/>
            </p:nvSpPr>
            <p:spPr>
              <a:xfrm>
                <a:off x="2359800" y="3738600"/>
                <a:ext cx="97812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800" y="3738600"/>
                <a:ext cx="978120" cy="3567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Resize="1"/>
              </p:cNvSpPr>
              <p:nvPr/>
            </p:nvSpPr>
            <p:spPr>
              <a:xfrm>
                <a:off x="1195200" y="4306680"/>
                <a:ext cx="256356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x</m:t>
                      </m:r>
                      <m:r>
                        <m:rPr>
                          <m:nor/>
                        </m:rPr>
                        <a:rPr lang="en-US"/>
                        <m:t>−</m:t>
                      </m:r>
                      <m:r>
                        <m:rPr>
                          <m:nor/>
                        </m:rPr>
                        <a:rPr lang="en-US"/>
                        <m:t>intercept</m:t>
                      </m:r>
                      <m:r>
                        <m:rPr>
                          <m:nor/>
                        </m:rPr>
                        <a:rPr lang="en-US"/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−3,0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200" y="4306680"/>
                <a:ext cx="2563560" cy="356760"/>
              </a:xfrm>
              <a:prstGeom prst="rect">
                <a:avLst/>
              </a:prstGeom>
              <a:blipFill rotWithShape="1">
                <a:blip r:embed="rId7"/>
                <a:stretch>
                  <a:fillRect b="-135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611600" y="1346760"/>
            <a:ext cx="142344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5600" y="1804319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Set x=0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Resize="1"/>
              </p:cNvSpPr>
              <p:nvPr/>
            </p:nvSpPr>
            <p:spPr>
              <a:xfrm>
                <a:off x="4445640" y="2339640"/>
                <a:ext cx="187920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+9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640" y="2339640"/>
                <a:ext cx="1879200" cy="356760"/>
              </a:xfrm>
              <a:prstGeom prst="rect">
                <a:avLst/>
              </a:prstGeom>
              <a:blipFill rotWithShape="1">
                <a:blip r:embed="rId8"/>
                <a:stretch>
                  <a:fillRect b="-189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Resize="1"/>
              </p:cNvSpPr>
              <p:nvPr/>
            </p:nvSpPr>
            <p:spPr>
              <a:xfrm>
                <a:off x="5274000" y="2844000"/>
                <a:ext cx="1042199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9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000" y="2844000"/>
                <a:ext cx="1042199" cy="356760"/>
              </a:xfrm>
              <a:prstGeom prst="rect">
                <a:avLst/>
              </a:prstGeom>
              <a:blipFill rotWithShape="1">
                <a:blip r:embed="rId9"/>
                <a:stretch>
                  <a:fillRect b="-172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5454360" y="3672359"/>
                <a:ext cx="76824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360" y="3672359"/>
                <a:ext cx="768240" cy="356760"/>
              </a:xfrm>
              <a:prstGeom prst="rect">
                <a:avLst/>
              </a:prstGeom>
              <a:blipFill rotWithShape="1">
                <a:blip r:embed="rId10"/>
                <a:stretch>
                  <a:fillRect b="-101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Resize="1"/>
              </p:cNvSpPr>
              <p:nvPr/>
            </p:nvSpPr>
            <p:spPr>
              <a:xfrm>
                <a:off x="4158360" y="4284720"/>
                <a:ext cx="232776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y</m:t>
                      </m:r>
                      <m:r>
                        <m:rPr>
                          <m:nor/>
                        </m:rPr>
                        <a:rPr lang="en-US"/>
                        <m:t>−</m:t>
                      </m:r>
                      <m:r>
                        <m:rPr>
                          <m:nor/>
                        </m:rPr>
                        <a:rPr lang="en-US"/>
                        <m:t>intercept</m:t>
                      </m:r>
                      <m:r>
                        <m:rPr>
                          <m:nor/>
                        </m:rPr>
                        <a:rPr lang="en-US"/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0,2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360" y="4284720"/>
                <a:ext cx="2327760" cy="356760"/>
              </a:xfrm>
              <a:prstGeom prst="rect">
                <a:avLst/>
              </a:prstGeom>
              <a:blipFill rotWithShape="1">
                <a:blip r:embed="rId11"/>
                <a:stretch>
                  <a:fillRect b="-155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eform 15"/>
          <p:cNvSpPr/>
          <p:nvPr/>
        </p:nvSpPr>
        <p:spPr>
          <a:xfrm>
            <a:off x="7406640" y="1645920"/>
            <a:ext cx="1773360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y=0, solve for x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Point (x,0)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428960" y="2671560"/>
            <a:ext cx="1751039" cy="1462680"/>
            <a:chOff x="7428960" y="2671560"/>
            <a:chExt cx="1751039" cy="1462680"/>
          </a:xfrm>
        </p:grpSpPr>
        <p:sp>
          <p:nvSpPr>
            <p:cNvPr id="18" name="Freeform 17"/>
            <p:cNvSpPr/>
            <p:nvPr/>
          </p:nvSpPr>
          <p:spPr>
            <a:xfrm>
              <a:off x="7428960" y="3036960"/>
              <a:ext cx="1751039" cy="1097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Set x=0, solve for y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Point (0,y)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8288640" y="2671560"/>
              <a:ext cx="0" cy="35136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sp>
        <p:nvSpPr>
          <p:cNvPr id="20" name="Freeform 19"/>
          <p:cNvSpPr/>
          <p:nvPr/>
        </p:nvSpPr>
        <p:spPr>
          <a:xfrm>
            <a:off x="2138040" y="3200400"/>
            <a:ext cx="6048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81" fill="none">
                <a:moveTo>
                  <a:pt x="0" y="0"/>
                </a:moveTo>
                <a:lnTo>
                  <a:pt x="1681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930039" y="3200400"/>
            <a:ext cx="4568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0" fill="none">
                <a:moveTo>
                  <a:pt x="0" y="0"/>
                </a:moveTo>
                <a:lnTo>
                  <a:pt x="1270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>
                <a:spLocks noResize="1"/>
              </p:cNvSpPr>
              <p:nvPr/>
            </p:nvSpPr>
            <p:spPr>
              <a:xfrm>
                <a:off x="2053800" y="3209400"/>
                <a:ext cx="55512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800" y="3209400"/>
                <a:ext cx="555120" cy="35676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Resize="1"/>
              </p:cNvSpPr>
              <p:nvPr/>
            </p:nvSpPr>
            <p:spPr>
              <a:xfrm>
                <a:off x="2810160" y="3209760"/>
                <a:ext cx="55512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160" y="3209760"/>
                <a:ext cx="555120" cy="35676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 23"/>
          <p:cNvSpPr/>
          <p:nvPr/>
        </p:nvSpPr>
        <p:spPr>
          <a:xfrm>
            <a:off x="5234040" y="3200400"/>
            <a:ext cx="4568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0" fill="none">
                <a:moveTo>
                  <a:pt x="0" y="0"/>
                </a:moveTo>
                <a:lnTo>
                  <a:pt x="1270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882040" y="3200400"/>
            <a:ext cx="456839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270" fill="none">
                <a:moveTo>
                  <a:pt x="0" y="0"/>
                </a:moveTo>
                <a:lnTo>
                  <a:pt x="1270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 noResize="1"/>
              </p:cNvSpPr>
              <p:nvPr/>
            </p:nvSpPr>
            <p:spPr>
              <a:xfrm>
                <a:off x="5258160" y="3209760"/>
                <a:ext cx="30744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160" y="3209760"/>
                <a:ext cx="307440" cy="35676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>
                <a:spLocks noResize="1"/>
              </p:cNvSpPr>
              <p:nvPr/>
            </p:nvSpPr>
            <p:spPr>
              <a:xfrm>
                <a:off x="5906160" y="3210120"/>
                <a:ext cx="30744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160" y="3210120"/>
                <a:ext cx="307440" cy="35676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7406640" y="722376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1" build="p"/>
      <p:bldP spid="10" grpId="2" build="p"/>
      <p:bldP spid="11" grpId="3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xample Graph y=2x+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>
                <a:spLocks noResize="1"/>
              </p:cNvSpPr>
              <p:nvPr/>
            </p:nvSpPr>
            <p:spPr>
              <a:xfrm>
                <a:off x="3124930" y="199080"/>
                <a:ext cx="1811880" cy="393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x</m:t>
                      </m:r>
                      <m:r>
                        <a:rPr lang="en-US" sz="2400" i="0">
                          <a:latin typeface="Cambria Math"/>
                        </a:rPr>
                        <m:t>+5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y</m:t>
                      </m:r>
                      <m:r>
                        <a:rPr lang="en-US" sz="2400" i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sz="2400" i="0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930" y="199080"/>
                <a:ext cx="1811880" cy="393120"/>
              </a:xfrm>
              <a:prstGeom prst="rect">
                <a:avLst/>
              </a:prstGeom>
              <a:blipFill rotWithShape="1">
                <a:blip r:embed="rId3"/>
                <a:stretch>
                  <a:fillRect l="-1010" r="-6734" b="-406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5440" y="216720"/>
            <a:ext cx="2362611" cy="3858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Example 2: Graph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6640" y="722376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9200" y="3131279"/>
            <a:ext cx="4846320" cy="4355281"/>
            <a:chOff x="349200" y="3131279"/>
            <a:chExt cx="4846320" cy="4355281"/>
          </a:xfrm>
        </p:grpSpPr>
        <p:grpSp>
          <p:nvGrpSpPr>
            <p:cNvPr id="6" name="Group 5"/>
            <p:cNvGrpSpPr/>
            <p:nvPr/>
          </p:nvGrpSpPr>
          <p:grpSpPr>
            <a:xfrm>
              <a:off x="349200" y="3289679"/>
              <a:ext cx="4764240" cy="4196881"/>
              <a:chOff x="349200" y="3289679"/>
              <a:chExt cx="4764240" cy="4196881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582480" y="3516840"/>
                <a:ext cx="4272480" cy="3742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869" h="10398">
                    <a:moveTo>
                      <a:pt x="0" y="0"/>
                    </a:moveTo>
                    <a:lnTo>
                      <a:pt x="0" y="10398"/>
                    </a:lnTo>
                    <a:close/>
                    <a:moveTo>
                      <a:pt x="849" y="-10398"/>
                    </a:moveTo>
                    <a:lnTo>
                      <a:pt x="849" y="0"/>
                    </a:lnTo>
                    <a:close/>
                    <a:moveTo>
                      <a:pt x="11869" y="-20796"/>
                    </a:moveTo>
                    <a:lnTo>
                      <a:pt x="0" y="-20796"/>
                    </a:lnTo>
                    <a:close/>
                    <a:moveTo>
                      <a:pt x="23738" y="-15597"/>
                    </a:moveTo>
                    <a:lnTo>
                      <a:pt x="11869" y="-15597"/>
                    </a:lnTo>
                    <a:close/>
                    <a:moveTo>
                      <a:pt x="25434" y="-20796"/>
                    </a:moveTo>
                    <a:lnTo>
                      <a:pt x="25434" y="-10398"/>
                    </a:lnTo>
                    <a:close/>
                    <a:moveTo>
                      <a:pt x="26281" y="-31194"/>
                    </a:moveTo>
                    <a:lnTo>
                      <a:pt x="26281" y="-20796"/>
                    </a:lnTo>
                    <a:close/>
                    <a:moveTo>
                      <a:pt x="27130" y="-41592"/>
                    </a:moveTo>
                    <a:lnTo>
                      <a:pt x="27130" y="-31194"/>
                    </a:lnTo>
                    <a:close/>
                    <a:moveTo>
                      <a:pt x="27977" y="-51990"/>
                    </a:moveTo>
                    <a:lnTo>
                      <a:pt x="27977" y="-41592"/>
                    </a:lnTo>
                    <a:close/>
                    <a:moveTo>
                      <a:pt x="28824" y="-62388"/>
                    </a:moveTo>
                    <a:lnTo>
                      <a:pt x="28824" y="-51990"/>
                    </a:lnTo>
                    <a:close/>
                    <a:moveTo>
                      <a:pt x="29673" y="-72786"/>
                    </a:moveTo>
                    <a:lnTo>
                      <a:pt x="29673" y="-62388"/>
                    </a:lnTo>
                    <a:close/>
                    <a:moveTo>
                      <a:pt x="30521" y="-83184"/>
                    </a:moveTo>
                    <a:lnTo>
                      <a:pt x="30521" y="-72786"/>
                    </a:lnTo>
                    <a:close/>
                    <a:moveTo>
                      <a:pt x="31368" y="-93582"/>
                    </a:moveTo>
                    <a:lnTo>
                      <a:pt x="31368" y="-83184"/>
                    </a:lnTo>
                    <a:close/>
                    <a:moveTo>
                      <a:pt x="32216" y="-103980"/>
                    </a:moveTo>
                    <a:lnTo>
                      <a:pt x="32216" y="-93582"/>
                    </a:lnTo>
                    <a:close/>
                    <a:moveTo>
                      <a:pt x="33064" y="-114378"/>
                    </a:moveTo>
                    <a:lnTo>
                      <a:pt x="33064" y="-103980"/>
                    </a:lnTo>
                    <a:close/>
                    <a:moveTo>
                      <a:pt x="33911" y="-124776"/>
                    </a:moveTo>
                    <a:lnTo>
                      <a:pt x="33911" y="-114378"/>
                    </a:lnTo>
                    <a:close/>
                    <a:moveTo>
                      <a:pt x="34759" y="-135174"/>
                    </a:moveTo>
                    <a:lnTo>
                      <a:pt x="34759" y="-124776"/>
                    </a:lnTo>
                    <a:close/>
                    <a:moveTo>
                      <a:pt x="35607" y="-145572"/>
                    </a:moveTo>
                    <a:lnTo>
                      <a:pt x="35607" y="-135174"/>
                    </a:lnTo>
                    <a:close/>
                    <a:moveTo>
                      <a:pt x="35607" y="-155227"/>
                    </a:moveTo>
                    <a:lnTo>
                      <a:pt x="23738" y="-155227"/>
                    </a:lnTo>
                    <a:close/>
                    <a:moveTo>
                      <a:pt x="47476" y="-154484"/>
                    </a:moveTo>
                    <a:lnTo>
                      <a:pt x="35607" y="-154484"/>
                    </a:lnTo>
                    <a:close/>
                    <a:moveTo>
                      <a:pt x="59345" y="-153742"/>
                    </a:moveTo>
                    <a:lnTo>
                      <a:pt x="47476" y="-153742"/>
                    </a:lnTo>
                    <a:close/>
                    <a:moveTo>
                      <a:pt x="71214" y="-152999"/>
                    </a:moveTo>
                    <a:lnTo>
                      <a:pt x="59345" y="-152999"/>
                    </a:lnTo>
                    <a:close/>
                    <a:moveTo>
                      <a:pt x="83083" y="-152256"/>
                    </a:moveTo>
                    <a:lnTo>
                      <a:pt x="71214" y="-152256"/>
                    </a:lnTo>
                    <a:close/>
                    <a:moveTo>
                      <a:pt x="94952" y="-150028"/>
                    </a:moveTo>
                    <a:lnTo>
                      <a:pt x="83083" y="-150028"/>
                    </a:lnTo>
                    <a:close/>
                    <a:moveTo>
                      <a:pt x="106821" y="-149286"/>
                    </a:moveTo>
                    <a:lnTo>
                      <a:pt x="94952" y="-149286"/>
                    </a:lnTo>
                    <a:close/>
                    <a:moveTo>
                      <a:pt x="118690" y="-148543"/>
                    </a:moveTo>
                    <a:lnTo>
                      <a:pt x="106821" y="-148543"/>
                    </a:lnTo>
                    <a:close/>
                    <a:moveTo>
                      <a:pt x="130559" y="-147800"/>
                    </a:moveTo>
                    <a:lnTo>
                      <a:pt x="118690" y="-147800"/>
                    </a:lnTo>
                    <a:close/>
                    <a:moveTo>
                      <a:pt x="142428" y="-147058"/>
                    </a:moveTo>
                    <a:lnTo>
                      <a:pt x="130559" y="-147058"/>
                    </a:lnTo>
                    <a:close/>
                    <a:moveTo>
                      <a:pt x="154297" y="-146315"/>
                    </a:moveTo>
                    <a:lnTo>
                      <a:pt x="142428" y="-146315"/>
                    </a:lnTo>
                    <a:close/>
                    <a:moveTo>
                      <a:pt x="166166" y="-145572"/>
                    </a:moveTo>
                    <a:lnTo>
                      <a:pt x="154297" y="-145572"/>
                    </a:lnTo>
                    <a:close/>
                    <a:moveTo>
                      <a:pt x="178035" y="-151514"/>
                    </a:moveTo>
                    <a:lnTo>
                      <a:pt x="166166" y="-151514"/>
                    </a:lnTo>
                    <a:close/>
                    <a:moveTo>
                      <a:pt x="178884" y="-150957"/>
                    </a:moveTo>
                    <a:lnTo>
                      <a:pt x="178884" y="-150585"/>
                    </a:lnTo>
                    <a:close/>
                    <a:moveTo>
                      <a:pt x="179731" y="-151329"/>
                    </a:moveTo>
                    <a:lnTo>
                      <a:pt x="179731" y="-150957"/>
                    </a:lnTo>
                    <a:close/>
                    <a:moveTo>
                      <a:pt x="180578" y="-151701"/>
                    </a:moveTo>
                    <a:lnTo>
                      <a:pt x="180578" y="-151329"/>
                    </a:lnTo>
                    <a:close/>
                    <a:moveTo>
                      <a:pt x="181427" y="-152073"/>
                    </a:moveTo>
                    <a:lnTo>
                      <a:pt x="181427" y="-151701"/>
                    </a:lnTo>
                    <a:close/>
                    <a:moveTo>
                      <a:pt x="182274" y="-152445"/>
                    </a:moveTo>
                    <a:lnTo>
                      <a:pt x="182274" y="-152073"/>
                    </a:lnTo>
                    <a:close/>
                    <a:moveTo>
                      <a:pt x="183121" y="-152817"/>
                    </a:moveTo>
                    <a:lnTo>
                      <a:pt x="183121" y="-152445"/>
                    </a:lnTo>
                    <a:close/>
                    <a:moveTo>
                      <a:pt x="184818" y="-153189"/>
                    </a:moveTo>
                    <a:lnTo>
                      <a:pt x="184818" y="-152817"/>
                    </a:lnTo>
                    <a:close/>
                    <a:moveTo>
                      <a:pt x="185665" y="-153561"/>
                    </a:moveTo>
                    <a:lnTo>
                      <a:pt x="185665" y="-153189"/>
                    </a:lnTo>
                    <a:close/>
                    <a:moveTo>
                      <a:pt x="186513" y="-153933"/>
                    </a:moveTo>
                    <a:lnTo>
                      <a:pt x="186513" y="-153561"/>
                    </a:lnTo>
                    <a:close/>
                    <a:moveTo>
                      <a:pt x="187361" y="-154305"/>
                    </a:moveTo>
                    <a:lnTo>
                      <a:pt x="187361" y="-153933"/>
                    </a:lnTo>
                    <a:close/>
                    <a:moveTo>
                      <a:pt x="188208" y="-154677"/>
                    </a:moveTo>
                    <a:lnTo>
                      <a:pt x="188208" y="-154305"/>
                    </a:lnTo>
                    <a:close/>
                    <a:moveTo>
                      <a:pt x="189056" y="-155049"/>
                    </a:moveTo>
                    <a:lnTo>
                      <a:pt x="189056" y="-154677"/>
                    </a:lnTo>
                    <a:close/>
                    <a:moveTo>
                      <a:pt x="184182" y="-155978"/>
                    </a:moveTo>
                    <a:lnTo>
                      <a:pt x="183757" y="-155978"/>
                    </a:lnTo>
                    <a:close/>
                    <a:moveTo>
                      <a:pt x="184607" y="-154492"/>
                    </a:moveTo>
                    <a:lnTo>
                      <a:pt x="184182" y="-154492"/>
                    </a:lnTo>
                    <a:close/>
                    <a:moveTo>
                      <a:pt x="185032" y="-153750"/>
                    </a:moveTo>
                    <a:lnTo>
                      <a:pt x="184607" y="-153750"/>
                    </a:lnTo>
                    <a:close/>
                    <a:moveTo>
                      <a:pt x="185457" y="-153007"/>
                    </a:moveTo>
                    <a:lnTo>
                      <a:pt x="185032" y="-153007"/>
                    </a:lnTo>
                    <a:close/>
                    <a:moveTo>
                      <a:pt x="185882" y="-152264"/>
                    </a:moveTo>
                    <a:lnTo>
                      <a:pt x="185457" y="-152264"/>
                    </a:lnTo>
                    <a:close/>
                    <a:moveTo>
                      <a:pt x="186307" y="-151522"/>
                    </a:moveTo>
                    <a:lnTo>
                      <a:pt x="185882" y="-151522"/>
                    </a:lnTo>
                    <a:close/>
                    <a:moveTo>
                      <a:pt x="186732" y="-150779"/>
                    </a:moveTo>
                    <a:lnTo>
                      <a:pt x="186307" y="-150779"/>
                    </a:lnTo>
                    <a:close/>
                    <a:moveTo>
                      <a:pt x="187157" y="-157463"/>
                    </a:moveTo>
                    <a:lnTo>
                      <a:pt x="186732" y="-157463"/>
                    </a:lnTo>
                    <a:close/>
                    <a:moveTo>
                      <a:pt x="187582" y="-156720"/>
                    </a:moveTo>
                    <a:lnTo>
                      <a:pt x="187157" y="-156720"/>
                    </a:lnTo>
                    <a:close/>
                    <a:moveTo>
                      <a:pt x="188007" y="-158948"/>
                    </a:moveTo>
                    <a:lnTo>
                      <a:pt x="187582" y="-158948"/>
                    </a:lnTo>
                    <a:close/>
                    <a:moveTo>
                      <a:pt x="188432" y="-158206"/>
                    </a:moveTo>
                    <a:lnTo>
                      <a:pt x="188007" y="-158206"/>
                    </a:lnTo>
                    <a:close/>
                    <a:moveTo>
                      <a:pt x="188857" y="-150036"/>
                    </a:moveTo>
                    <a:lnTo>
                      <a:pt x="188432" y="-150036"/>
                    </a:lnTo>
                    <a:close/>
                    <a:moveTo>
                      <a:pt x="189282" y="-159691"/>
                    </a:moveTo>
                    <a:lnTo>
                      <a:pt x="188857" y="-159691"/>
                    </a:lnTo>
                    <a:close/>
                    <a:moveTo>
                      <a:pt x="195429" y="-155421"/>
                    </a:moveTo>
                    <a:lnTo>
                      <a:pt x="195429" y="-155049"/>
                    </a:lnTo>
                    <a:close/>
                    <a:moveTo>
                      <a:pt x="183560" y="-155793"/>
                    </a:moveTo>
                    <a:lnTo>
                      <a:pt x="183560" y="-155421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8" name="Straight Connector 7"/>
              <p:cNvSpPr/>
              <p:nvPr/>
            </p:nvSpPr>
            <p:spPr>
              <a:xfrm>
                <a:off x="349200" y="5376240"/>
                <a:ext cx="4764240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9" name="Straight Connector 8"/>
              <p:cNvSpPr/>
              <p:nvPr/>
            </p:nvSpPr>
            <p:spPr>
              <a:xfrm>
                <a:off x="2700000" y="3289679"/>
                <a:ext cx="0" cy="4196881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855320" y="4946040"/>
              <a:ext cx="340200" cy="4302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31320" y="3131279"/>
              <a:ext cx="340200" cy="4302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12" name="Freeform 11"/>
          <p:cNvSpPr/>
          <p:nvPr/>
        </p:nvSpPr>
        <p:spPr>
          <a:xfrm>
            <a:off x="7927919" y="825840"/>
            <a:ext cx="1773360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y=0, solve for x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Point (x,0)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50240" y="1851480"/>
            <a:ext cx="1751039" cy="1462680"/>
            <a:chOff x="7950240" y="1851480"/>
            <a:chExt cx="1751039" cy="1462680"/>
          </a:xfrm>
        </p:grpSpPr>
        <p:sp>
          <p:nvSpPr>
            <p:cNvPr id="14" name="Freeform 13"/>
            <p:cNvSpPr/>
            <p:nvPr/>
          </p:nvSpPr>
          <p:spPr>
            <a:xfrm>
              <a:off x="7950240" y="2216880"/>
              <a:ext cx="1751039" cy="1097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Set x=0, solve for y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Point (0,y)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809920" y="1851480"/>
              <a:ext cx="0" cy="35136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6" name="Group 15"/>
          <p:cNvGrpSpPr/>
          <p:nvPr/>
        </p:nvGrpSpPr>
        <p:grpSpPr>
          <a:xfrm>
            <a:off x="7950240" y="3314160"/>
            <a:ext cx="1751039" cy="1139039"/>
            <a:chOff x="7950240" y="3314160"/>
            <a:chExt cx="1751039" cy="1139039"/>
          </a:xfrm>
        </p:grpSpPr>
        <p:sp>
          <p:nvSpPr>
            <p:cNvPr id="17" name="Freeform 16"/>
            <p:cNvSpPr/>
            <p:nvPr/>
          </p:nvSpPr>
          <p:spPr>
            <a:xfrm>
              <a:off x="7950240" y="3719160"/>
              <a:ext cx="1751039" cy="73403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Graph Intercepts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(x,0) and (0,y)</a:t>
              </a:r>
            </a:p>
          </p:txBody>
        </p:sp>
        <p:sp>
          <p:nvSpPr>
            <p:cNvPr id="18" name="Straight Connector 17"/>
            <p:cNvSpPr/>
            <p:nvPr/>
          </p:nvSpPr>
          <p:spPr>
            <a:xfrm>
              <a:off x="8825760" y="3314160"/>
              <a:ext cx="0" cy="405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950240" y="4453200"/>
            <a:ext cx="1751039" cy="936720"/>
            <a:chOff x="7950240" y="4453200"/>
            <a:chExt cx="1751039" cy="936720"/>
          </a:xfrm>
        </p:grpSpPr>
        <p:sp>
          <p:nvSpPr>
            <p:cNvPr id="20" name="Freeform 19"/>
            <p:cNvSpPr/>
            <p:nvPr/>
          </p:nvSpPr>
          <p:spPr>
            <a:xfrm>
              <a:off x="7950240" y="4825080"/>
              <a:ext cx="1751039" cy="5648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Through The Points</a:t>
              </a:r>
            </a:p>
          </p:txBody>
        </p:sp>
        <p:sp>
          <p:nvSpPr>
            <p:cNvPr id="21" name="Straight Connector 20"/>
            <p:cNvSpPr/>
            <p:nvPr/>
          </p:nvSpPr>
          <p:spPr>
            <a:xfrm>
              <a:off x="8825760" y="4453200"/>
              <a:ext cx="0" cy="371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280" y="731519"/>
            <a:ext cx="6375240" cy="2468519"/>
          </a:xfrm>
          <a:prstGeom prst="rect">
            <a:avLst/>
          </a:pr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</p:pic>
      <p:sp>
        <p:nvSpPr>
          <p:cNvPr id="23" name="TextBox 22"/>
          <p:cNvSpPr txBox="1"/>
          <p:nvPr/>
        </p:nvSpPr>
        <p:spPr>
          <a:xfrm>
            <a:off x="1371599" y="842039"/>
            <a:ext cx="128015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43600" y="1299600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y=0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Resize="1"/>
              </p:cNvSpPr>
              <p:nvPr/>
            </p:nvSpPr>
            <p:spPr>
              <a:xfrm>
                <a:off x="1097280" y="1690919"/>
                <a:ext cx="189684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+5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1690919"/>
                <a:ext cx="1896840" cy="3567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 noResize="1"/>
              </p:cNvSpPr>
              <p:nvPr/>
            </p:nvSpPr>
            <p:spPr>
              <a:xfrm>
                <a:off x="1925640" y="2051279"/>
                <a:ext cx="1062359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640" y="2051279"/>
                <a:ext cx="1062359" cy="3567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>
                <a:spLocks noResize="1"/>
              </p:cNvSpPr>
              <p:nvPr/>
            </p:nvSpPr>
            <p:spPr>
              <a:xfrm>
                <a:off x="2106000" y="2411640"/>
                <a:ext cx="74916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000" y="2411640"/>
                <a:ext cx="749160" cy="3567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>
                <a:spLocks noResize="1"/>
              </p:cNvSpPr>
              <p:nvPr/>
            </p:nvSpPr>
            <p:spPr>
              <a:xfrm>
                <a:off x="1209960" y="2815200"/>
                <a:ext cx="155556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Point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5,0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960" y="2815200"/>
                <a:ext cx="1555560" cy="3567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683600" y="842400"/>
            <a:ext cx="128015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55600" y="1299960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x=0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>
                <a:spLocks noResize="1"/>
              </p:cNvSpPr>
              <p:nvPr/>
            </p:nvSpPr>
            <p:spPr>
              <a:xfrm>
                <a:off x="4301640" y="1691279"/>
                <a:ext cx="188712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+5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640" y="1691279"/>
                <a:ext cx="1887120" cy="356760"/>
              </a:xfrm>
              <a:prstGeom prst="rect">
                <a:avLst/>
              </a:prstGeom>
              <a:blipFill rotWithShape="1">
                <a:blip r:embed="rId9"/>
                <a:stretch>
                  <a:fillRect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>
                <a:spLocks noResize="1"/>
              </p:cNvSpPr>
              <p:nvPr/>
            </p:nvSpPr>
            <p:spPr>
              <a:xfrm>
                <a:off x="5274000" y="2051640"/>
                <a:ext cx="1045799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5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000" y="2051640"/>
                <a:ext cx="1045799" cy="356760"/>
              </a:xfrm>
              <a:prstGeom prst="rect">
                <a:avLst/>
              </a:prstGeom>
              <a:blipFill rotWithShape="1">
                <a:blip r:embed="rId10"/>
                <a:stretch>
                  <a:fillRect b="-172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>
                <a:spLocks noResize="1"/>
              </p:cNvSpPr>
              <p:nvPr/>
            </p:nvSpPr>
            <p:spPr>
              <a:xfrm>
                <a:off x="5454360" y="2412000"/>
                <a:ext cx="768959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360" y="2412000"/>
                <a:ext cx="768959" cy="356760"/>
              </a:xfrm>
              <a:prstGeom prst="rect">
                <a:avLst/>
              </a:prstGeom>
              <a:blipFill rotWithShape="1">
                <a:blip r:embed="rId11"/>
                <a:stretch>
                  <a:fillRect b="-120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>
                <a:spLocks noResize="1"/>
              </p:cNvSpPr>
              <p:nvPr/>
            </p:nvSpPr>
            <p:spPr>
              <a:xfrm>
                <a:off x="4518360" y="2808360"/>
                <a:ext cx="164520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Point</m:t>
                      </m:r>
                      <m:r>
                        <m:rPr>
                          <m:nor/>
                        </m:rPr>
                        <a:rPr lang="en-US"/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0,2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360" y="2808360"/>
                <a:ext cx="1645200" cy="35676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reeform 34"/>
          <p:cNvSpPr/>
          <p:nvPr/>
        </p:nvSpPr>
        <p:spPr>
          <a:xfrm>
            <a:off x="4210560" y="5330880"/>
            <a:ext cx="91440" cy="91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Freeform 35"/>
          <p:cNvSpPr/>
          <p:nvPr/>
        </p:nvSpPr>
        <p:spPr>
          <a:xfrm rot="1553400">
            <a:off x="2374333" y="3429390"/>
            <a:ext cx="2197080" cy="13510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104" h="3754">
                <a:moveTo>
                  <a:pt x="0" y="0"/>
                </a:moveTo>
                <a:cubicBezTo>
                  <a:pt x="2429" y="0"/>
                  <a:pt x="6104" y="3754"/>
                  <a:pt x="6104" y="3754"/>
                </a:cubicBezTo>
              </a:path>
            </a:pathLst>
          </a:custGeom>
          <a:noFill/>
          <a:ln w="18360">
            <a:solidFill>
              <a:srgbClr val="00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662560" y="4826880"/>
            <a:ext cx="91440" cy="91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8" name="Freeform 37"/>
          <p:cNvSpPr/>
          <p:nvPr/>
        </p:nvSpPr>
        <p:spPr>
          <a:xfrm rot="9536400">
            <a:off x="2562266" y="3585700"/>
            <a:ext cx="3301920" cy="5958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73" h="1656">
                <a:moveTo>
                  <a:pt x="0" y="1656"/>
                </a:moveTo>
                <a:cubicBezTo>
                  <a:pt x="6695" y="1656"/>
                  <a:pt x="9173" y="0"/>
                  <a:pt x="9173" y="0"/>
                </a:cubicBezTo>
              </a:path>
            </a:pathLst>
          </a:cu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1274760" y="4406040"/>
            <a:ext cx="3495240" cy="11250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710" h="3126" fill="none">
                <a:moveTo>
                  <a:pt x="0" y="0"/>
                </a:moveTo>
                <a:lnTo>
                  <a:pt x="9710" y="3126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  <a:headEnd type="arrow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1" build="p"/>
      <p:bldP spid="29" grpId="2" build="p"/>
      <p:bldP spid="30" grpId="3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>
                <a:spLocks noResize="1"/>
              </p:cNvSpPr>
              <p:nvPr/>
            </p:nvSpPr>
            <p:spPr>
              <a:xfrm>
                <a:off x="3350359" y="209431"/>
                <a:ext cx="1814400" cy="393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x</m:t>
                      </m:r>
                      <m:r>
                        <a:rPr lang="en-US" sz="2400" i="0">
                          <a:latin typeface="Cambria Math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y</m:t>
                      </m:r>
                      <m:r>
                        <a:rPr lang="en-US" sz="2400" i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400" i="0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359" y="209431"/>
                <a:ext cx="1814400" cy="393120"/>
              </a:xfrm>
              <a:prstGeom prst="rect">
                <a:avLst/>
              </a:prstGeom>
              <a:blipFill rotWithShape="1">
                <a:blip r:embed="rId3"/>
                <a:stretch>
                  <a:fillRect l="-1010" r="-6734" b="-369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5440" y="216720"/>
            <a:ext cx="2305801" cy="3858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Practice 2: Graph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6640" y="722376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9200" y="3131279"/>
            <a:ext cx="4846320" cy="4355281"/>
            <a:chOff x="349200" y="3131279"/>
            <a:chExt cx="4846320" cy="4355281"/>
          </a:xfrm>
        </p:grpSpPr>
        <p:grpSp>
          <p:nvGrpSpPr>
            <p:cNvPr id="6" name="Group 5"/>
            <p:cNvGrpSpPr/>
            <p:nvPr/>
          </p:nvGrpSpPr>
          <p:grpSpPr>
            <a:xfrm>
              <a:off x="349200" y="3289679"/>
              <a:ext cx="4764240" cy="4196881"/>
              <a:chOff x="349200" y="3289679"/>
              <a:chExt cx="4764240" cy="4196881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582480" y="3516840"/>
                <a:ext cx="4272480" cy="3742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869" h="10398">
                    <a:moveTo>
                      <a:pt x="0" y="0"/>
                    </a:moveTo>
                    <a:lnTo>
                      <a:pt x="0" y="10398"/>
                    </a:lnTo>
                    <a:close/>
                    <a:moveTo>
                      <a:pt x="849" y="-10398"/>
                    </a:moveTo>
                    <a:lnTo>
                      <a:pt x="849" y="0"/>
                    </a:lnTo>
                    <a:close/>
                    <a:moveTo>
                      <a:pt x="11869" y="-20796"/>
                    </a:moveTo>
                    <a:lnTo>
                      <a:pt x="0" y="-20796"/>
                    </a:lnTo>
                    <a:close/>
                    <a:moveTo>
                      <a:pt x="23738" y="-15597"/>
                    </a:moveTo>
                    <a:lnTo>
                      <a:pt x="11869" y="-15597"/>
                    </a:lnTo>
                    <a:close/>
                    <a:moveTo>
                      <a:pt x="25434" y="-20796"/>
                    </a:moveTo>
                    <a:lnTo>
                      <a:pt x="25434" y="-10398"/>
                    </a:lnTo>
                    <a:close/>
                    <a:moveTo>
                      <a:pt x="26281" y="-31194"/>
                    </a:moveTo>
                    <a:lnTo>
                      <a:pt x="26281" y="-20796"/>
                    </a:lnTo>
                    <a:close/>
                    <a:moveTo>
                      <a:pt x="27130" y="-41592"/>
                    </a:moveTo>
                    <a:lnTo>
                      <a:pt x="27130" y="-31194"/>
                    </a:lnTo>
                    <a:close/>
                    <a:moveTo>
                      <a:pt x="27977" y="-51990"/>
                    </a:moveTo>
                    <a:lnTo>
                      <a:pt x="27977" y="-41592"/>
                    </a:lnTo>
                    <a:close/>
                    <a:moveTo>
                      <a:pt x="28824" y="-62388"/>
                    </a:moveTo>
                    <a:lnTo>
                      <a:pt x="28824" y="-51990"/>
                    </a:lnTo>
                    <a:close/>
                    <a:moveTo>
                      <a:pt x="29673" y="-72786"/>
                    </a:moveTo>
                    <a:lnTo>
                      <a:pt x="29673" y="-62388"/>
                    </a:lnTo>
                    <a:close/>
                    <a:moveTo>
                      <a:pt x="30521" y="-83184"/>
                    </a:moveTo>
                    <a:lnTo>
                      <a:pt x="30521" y="-72786"/>
                    </a:lnTo>
                    <a:close/>
                    <a:moveTo>
                      <a:pt x="31368" y="-93582"/>
                    </a:moveTo>
                    <a:lnTo>
                      <a:pt x="31368" y="-83184"/>
                    </a:lnTo>
                    <a:close/>
                    <a:moveTo>
                      <a:pt x="32216" y="-103980"/>
                    </a:moveTo>
                    <a:lnTo>
                      <a:pt x="32216" y="-93582"/>
                    </a:lnTo>
                    <a:close/>
                    <a:moveTo>
                      <a:pt x="33064" y="-114378"/>
                    </a:moveTo>
                    <a:lnTo>
                      <a:pt x="33064" y="-103980"/>
                    </a:lnTo>
                    <a:close/>
                    <a:moveTo>
                      <a:pt x="33911" y="-124776"/>
                    </a:moveTo>
                    <a:lnTo>
                      <a:pt x="33911" y="-114378"/>
                    </a:lnTo>
                    <a:close/>
                    <a:moveTo>
                      <a:pt x="34759" y="-135174"/>
                    </a:moveTo>
                    <a:lnTo>
                      <a:pt x="34759" y="-124776"/>
                    </a:lnTo>
                    <a:close/>
                    <a:moveTo>
                      <a:pt x="35607" y="-145572"/>
                    </a:moveTo>
                    <a:lnTo>
                      <a:pt x="35607" y="-135174"/>
                    </a:lnTo>
                    <a:close/>
                    <a:moveTo>
                      <a:pt x="35607" y="-155227"/>
                    </a:moveTo>
                    <a:lnTo>
                      <a:pt x="23738" y="-155227"/>
                    </a:lnTo>
                    <a:close/>
                    <a:moveTo>
                      <a:pt x="47476" y="-154484"/>
                    </a:moveTo>
                    <a:lnTo>
                      <a:pt x="35607" y="-154484"/>
                    </a:lnTo>
                    <a:close/>
                    <a:moveTo>
                      <a:pt x="59345" y="-153742"/>
                    </a:moveTo>
                    <a:lnTo>
                      <a:pt x="47476" y="-153742"/>
                    </a:lnTo>
                    <a:close/>
                    <a:moveTo>
                      <a:pt x="71214" y="-152999"/>
                    </a:moveTo>
                    <a:lnTo>
                      <a:pt x="59345" y="-152999"/>
                    </a:lnTo>
                    <a:close/>
                    <a:moveTo>
                      <a:pt x="83083" y="-152256"/>
                    </a:moveTo>
                    <a:lnTo>
                      <a:pt x="71214" y="-152256"/>
                    </a:lnTo>
                    <a:close/>
                    <a:moveTo>
                      <a:pt x="94952" y="-150028"/>
                    </a:moveTo>
                    <a:lnTo>
                      <a:pt x="83083" y="-150028"/>
                    </a:lnTo>
                    <a:close/>
                    <a:moveTo>
                      <a:pt x="106821" y="-149286"/>
                    </a:moveTo>
                    <a:lnTo>
                      <a:pt x="94952" y="-149286"/>
                    </a:lnTo>
                    <a:close/>
                    <a:moveTo>
                      <a:pt x="118690" y="-148543"/>
                    </a:moveTo>
                    <a:lnTo>
                      <a:pt x="106821" y="-148543"/>
                    </a:lnTo>
                    <a:close/>
                    <a:moveTo>
                      <a:pt x="130559" y="-147800"/>
                    </a:moveTo>
                    <a:lnTo>
                      <a:pt x="118690" y="-147800"/>
                    </a:lnTo>
                    <a:close/>
                    <a:moveTo>
                      <a:pt x="142428" y="-147058"/>
                    </a:moveTo>
                    <a:lnTo>
                      <a:pt x="130559" y="-147058"/>
                    </a:lnTo>
                    <a:close/>
                    <a:moveTo>
                      <a:pt x="154297" y="-146315"/>
                    </a:moveTo>
                    <a:lnTo>
                      <a:pt x="142428" y="-146315"/>
                    </a:lnTo>
                    <a:close/>
                    <a:moveTo>
                      <a:pt x="166166" y="-145572"/>
                    </a:moveTo>
                    <a:lnTo>
                      <a:pt x="154297" y="-145572"/>
                    </a:lnTo>
                    <a:close/>
                    <a:moveTo>
                      <a:pt x="178035" y="-151514"/>
                    </a:moveTo>
                    <a:lnTo>
                      <a:pt x="166166" y="-151514"/>
                    </a:lnTo>
                    <a:close/>
                    <a:moveTo>
                      <a:pt x="178884" y="-150957"/>
                    </a:moveTo>
                    <a:lnTo>
                      <a:pt x="178884" y="-150585"/>
                    </a:lnTo>
                    <a:close/>
                    <a:moveTo>
                      <a:pt x="179731" y="-151329"/>
                    </a:moveTo>
                    <a:lnTo>
                      <a:pt x="179731" y="-150957"/>
                    </a:lnTo>
                    <a:close/>
                    <a:moveTo>
                      <a:pt x="180578" y="-151701"/>
                    </a:moveTo>
                    <a:lnTo>
                      <a:pt x="180578" y="-151329"/>
                    </a:lnTo>
                    <a:close/>
                    <a:moveTo>
                      <a:pt x="181427" y="-152073"/>
                    </a:moveTo>
                    <a:lnTo>
                      <a:pt x="181427" y="-151701"/>
                    </a:lnTo>
                    <a:close/>
                    <a:moveTo>
                      <a:pt x="182274" y="-152445"/>
                    </a:moveTo>
                    <a:lnTo>
                      <a:pt x="182274" y="-152073"/>
                    </a:lnTo>
                    <a:close/>
                    <a:moveTo>
                      <a:pt x="183121" y="-152817"/>
                    </a:moveTo>
                    <a:lnTo>
                      <a:pt x="183121" y="-152445"/>
                    </a:lnTo>
                    <a:close/>
                    <a:moveTo>
                      <a:pt x="184818" y="-153189"/>
                    </a:moveTo>
                    <a:lnTo>
                      <a:pt x="184818" y="-152817"/>
                    </a:lnTo>
                    <a:close/>
                    <a:moveTo>
                      <a:pt x="185665" y="-153561"/>
                    </a:moveTo>
                    <a:lnTo>
                      <a:pt x="185665" y="-153189"/>
                    </a:lnTo>
                    <a:close/>
                    <a:moveTo>
                      <a:pt x="186513" y="-153933"/>
                    </a:moveTo>
                    <a:lnTo>
                      <a:pt x="186513" y="-153561"/>
                    </a:lnTo>
                    <a:close/>
                    <a:moveTo>
                      <a:pt x="187361" y="-154305"/>
                    </a:moveTo>
                    <a:lnTo>
                      <a:pt x="187361" y="-153933"/>
                    </a:lnTo>
                    <a:close/>
                    <a:moveTo>
                      <a:pt x="188208" y="-154677"/>
                    </a:moveTo>
                    <a:lnTo>
                      <a:pt x="188208" y="-154305"/>
                    </a:lnTo>
                    <a:close/>
                    <a:moveTo>
                      <a:pt x="189056" y="-155049"/>
                    </a:moveTo>
                    <a:lnTo>
                      <a:pt x="189056" y="-154677"/>
                    </a:lnTo>
                    <a:close/>
                    <a:moveTo>
                      <a:pt x="184182" y="-155978"/>
                    </a:moveTo>
                    <a:lnTo>
                      <a:pt x="183757" y="-155978"/>
                    </a:lnTo>
                    <a:close/>
                    <a:moveTo>
                      <a:pt x="184607" y="-154492"/>
                    </a:moveTo>
                    <a:lnTo>
                      <a:pt x="184182" y="-154492"/>
                    </a:lnTo>
                    <a:close/>
                    <a:moveTo>
                      <a:pt x="185032" y="-153750"/>
                    </a:moveTo>
                    <a:lnTo>
                      <a:pt x="184607" y="-153750"/>
                    </a:lnTo>
                    <a:close/>
                    <a:moveTo>
                      <a:pt x="185457" y="-153007"/>
                    </a:moveTo>
                    <a:lnTo>
                      <a:pt x="185032" y="-153007"/>
                    </a:lnTo>
                    <a:close/>
                    <a:moveTo>
                      <a:pt x="185882" y="-152264"/>
                    </a:moveTo>
                    <a:lnTo>
                      <a:pt x="185457" y="-152264"/>
                    </a:lnTo>
                    <a:close/>
                    <a:moveTo>
                      <a:pt x="186307" y="-151522"/>
                    </a:moveTo>
                    <a:lnTo>
                      <a:pt x="185882" y="-151522"/>
                    </a:lnTo>
                    <a:close/>
                    <a:moveTo>
                      <a:pt x="186732" y="-150779"/>
                    </a:moveTo>
                    <a:lnTo>
                      <a:pt x="186307" y="-150779"/>
                    </a:lnTo>
                    <a:close/>
                    <a:moveTo>
                      <a:pt x="187157" y="-157463"/>
                    </a:moveTo>
                    <a:lnTo>
                      <a:pt x="186732" y="-157463"/>
                    </a:lnTo>
                    <a:close/>
                    <a:moveTo>
                      <a:pt x="187582" y="-156720"/>
                    </a:moveTo>
                    <a:lnTo>
                      <a:pt x="187157" y="-156720"/>
                    </a:lnTo>
                    <a:close/>
                    <a:moveTo>
                      <a:pt x="188007" y="-158948"/>
                    </a:moveTo>
                    <a:lnTo>
                      <a:pt x="187582" y="-158948"/>
                    </a:lnTo>
                    <a:close/>
                    <a:moveTo>
                      <a:pt x="188432" y="-158206"/>
                    </a:moveTo>
                    <a:lnTo>
                      <a:pt x="188007" y="-158206"/>
                    </a:lnTo>
                    <a:close/>
                    <a:moveTo>
                      <a:pt x="188857" y="-150036"/>
                    </a:moveTo>
                    <a:lnTo>
                      <a:pt x="188432" y="-150036"/>
                    </a:lnTo>
                    <a:close/>
                    <a:moveTo>
                      <a:pt x="189282" y="-159691"/>
                    </a:moveTo>
                    <a:lnTo>
                      <a:pt x="188857" y="-159691"/>
                    </a:lnTo>
                    <a:close/>
                    <a:moveTo>
                      <a:pt x="195429" y="-155421"/>
                    </a:moveTo>
                    <a:lnTo>
                      <a:pt x="195429" y="-155049"/>
                    </a:lnTo>
                    <a:close/>
                    <a:moveTo>
                      <a:pt x="183560" y="-155793"/>
                    </a:moveTo>
                    <a:lnTo>
                      <a:pt x="183560" y="-155421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8" name="Straight Connector 7"/>
              <p:cNvSpPr/>
              <p:nvPr/>
            </p:nvSpPr>
            <p:spPr>
              <a:xfrm>
                <a:off x="349200" y="5376240"/>
                <a:ext cx="4764240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9" name="Straight Connector 8"/>
              <p:cNvSpPr/>
              <p:nvPr/>
            </p:nvSpPr>
            <p:spPr>
              <a:xfrm>
                <a:off x="2700000" y="3289679"/>
                <a:ext cx="0" cy="4196881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855320" y="4946040"/>
              <a:ext cx="340200" cy="4302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31320" y="3131279"/>
              <a:ext cx="340200" cy="4302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12" name="Freeform 11"/>
          <p:cNvSpPr/>
          <p:nvPr/>
        </p:nvSpPr>
        <p:spPr>
          <a:xfrm>
            <a:off x="7927919" y="825840"/>
            <a:ext cx="1773360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y=0, solve for x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Point (x,0)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50240" y="1851480"/>
            <a:ext cx="1751039" cy="1462680"/>
            <a:chOff x="7950240" y="1851480"/>
            <a:chExt cx="1751039" cy="1462680"/>
          </a:xfrm>
        </p:grpSpPr>
        <p:sp>
          <p:nvSpPr>
            <p:cNvPr id="14" name="Freeform 13"/>
            <p:cNvSpPr/>
            <p:nvPr/>
          </p:nvSpPr>
          <p:spPr>
            <a:xfrm>
              <a:off x="7950240" y="2216880"/>
              <a:ext cx="1751039" cy="1097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Set x=0, solve for y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Point (0,y)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809920" y="1851480"/>
              <a:ext cx="0" cy="35136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6" name="Group 15"/>
          <p:cNvGrpSpPr/>
          <p:nvPr/>
        </p:nvGrpSpPr>
        <p:grpSpPr>
          <a:xfrm>
            <a:off x="7950240" y="3314160"/>
            <a:ext cx="1751039" cy="1139039"/>
            <a:chOff x="7950240" y="3314160"/>
            <a:chExt cx="1751039" cy="1139039"/>
          </a:xfrm>
        </p:grpSpPr>
        <p:sp>
          <p:nvSpPr>
            <p:cNvPr id="17" name="Freeform 16"/>
            <p:cNvSpPr/>
            <p:nvPr/>
          </p:nvSpPr>
          <p:spPr>
            <a:xfrm>
              <a:off x="7950240" y="3719160"/>
              <a:ext cx="1751039" cy="73403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Graph Intercepts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(x,0) and (0,y)</a:t>
              </a:r>
            </a:p>
          </p:txBody>
        </p:sp>
        <p:sp>
          <p:nvSpPr>
            <p:cNvPr id="18" name="Straight Connector 17"/>
            <p:cNvSpPr/>
            <p:nvPr/>
          </p:nvSpPr>
          <p:spPr>
            <a:xfrm>
              <a:off x="8825760" y="3314160"/>
              <a:ext cx="0" cy="405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950240" y="4453200"/>
            <a:ext cx="1751039" cy="936720"/>
            <a:chOff x="7950240" y="4453200"/>
            <a:chExt cx="1751039" cy="936720"/>
          </a:xfrm>
        </p:grpSpPr>
        <p:sp>
          <p:nvSpPr>
            <p:cNvPr id="20" name="Freeform 19"/>
            <p:cNvSpPr/>
            <p:nvPr/>
          </p:nvSpPr>
          <p:spPr>
            <a:xfrm>
              <a:off x="7950240" y="4825080"/>
              <a:ext cx="1751039" cy="5648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Through The Points</a:t>
              </a:r>
            </a:p>
          </p:txBody>
        </p:sp>
        <p:sp>
          <p:nvSpPr>
            <p:cNvPr id="21" name="Straight Connector 20"/>
            <p:cNvSpPr/>
            <p:nvPr/>
          </p:nvSpPr>
          <p:spPr>
            <a:xfrm>
              <a:off x="8825760" y="4453200"/>
              <a:ext cx="0" cy="371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280" y="731519"/>
            <a:ext cx="6373080" cy="2468519"/>
          </a:xfrm>
          <a:prstGeom prst="rect">
            <a:avLst/>
          </a:pr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</p:pic>
      <p:sp>
        <p:nvSpPr>
          <p:cNvPr id="23" name="TextBox 22"/>
          <p:cNvSpPr txBox="1"/>
          <p:nvPr/>
        </p:nvSpPr>
        <p:spPr>
          <a:xfrm>
            <a:off x="1371599" y="842039"/>
            <a:ext cx="128015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43600" y="1299600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y=0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Resize="1"/>
              </p:cNvSpPr>
              <p:nvPr/>
            </p:nvSpPr>
            <p:spPr>
              <a:xfrm>
                <a:off x="1097280" y="1690919"/>
                <a:ext cx="189900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−3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1690919"/>
                <a:ext cx="1899000" cy="3567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 noResize="1"/>
              </p:cNvSpPr>
              <p:nvPr/>
            </p:nvSpPr>
            <p:spPr>
              <a:xfrm>
                <a:off x="1925640" y="2051279"/>
                <a:ext cx="1062359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640" y="2051279"/>
                <a:ext cx="1062359" cy="3567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>
                <a:spLocks noResize="1"/>
              </p:cNvSpPr>
              <p:nvPr/>
            </p:nvSpPr>
            <p:spPr>
              <a:xfrm>
                <a:off x="2106000" y="2411640"/>
                <a:ext cx="74916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000" y="2411640"/>
                <a:ext cx="749160" cy="3567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>
                <a:spLocks noResize="1"/>
              </p:cNvSpPr>
              <p:nvPr/>
            </p:nvSpPr>
            <p:spPr>
              <a:xfrm>
                <a:off x="1134360" y="2808000"/>
                <a:ext cx="164520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Point</m:t>
                      </m:r>
                      <m:r>
                        <m:rPr>
                          <m:nor/>
                        </m:rPr>
                        <a:rPr lang="en-US"/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3,0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360" y="2808000"/>
                <a:ext cx="1645200" cy="3567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647600" y="842400"/>
            <a:ext cx="128015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91600" y="1299960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x=0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>
                <a:spLocks noResize="1"/>
              </p:cNvSpPr>
              <p:nvPr/>
            </p:nvSpPr>
            <p:spPr>
              <a:xfrm>
                <a:off x="4481640" y="1691279"/>
                <a:ext cx="189180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640" y="1691279"/>
                <a:ext cx="1891800" cy="356760"/>
              </a:xfrm>
              <a:prstGeom prst="rect">
                <a:avLst/>
              </a:prstGeom>
              <a:blipFill rotWithShape="1">
                <a:blip r:embed="rId9"/>
                <a:stretch>
                  <a:fillRect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>
                <a:spLocks noResize="1"/>
              </p:cNvSpPr>
              <p:nvPr/>
            </p:nvSpPr>
            <p:spPr>
              <a:xfrm>
                <a:off x="5094000" y="2051640"/>
                <a:ext cx="129132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0"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000" y="2051640"/>
                <a:ext cx="1291320" cy="356760"/>
              </a:xfrm>
              <a:prstGeom prst="rect">
                <a:avLst/>
              </a:prstGeom>
              <a:blipFill rotWithShape="1">
                <a:blip r:embed="rId10"/>
                <a:stretch>
                  <a:fillRect b="-172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>
                <a:spLocks noResize="1"/>
              </p:cNvSpPr>
              <p:nvPr/>
            </p:nvSpPr>
            <p:spPr>
              <a:xfrm>
                <a:off x="5490360" y="2412000"/>
                <a:ext cx="100368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360" y="2412000"/>
                <a:ext cx="1003680" cy="356760"/>
              </a:xfrm>
              <a:prstGeom prst="rect">
                <a:avLst/>
              </a:prstGeom>
              <a:blipFill rotWithShape="1">
                <a:blip r:embed="rId11"/>
                <a:stretch>
                  <a:fillRect b="-120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>
                <a:spLocks noResize="1"/>
              </p:cNvSpPr>
              <p:nvPr/>
            </p:nvSpPr>
            <p:spPr>
              <a:xfrm>
                <a:off x="4554360" y="2808360"/>
                <a:ext cx="192276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Point</m:t>
                      </m:r>
                      <m:r>
                        <m:rPr>
                          <m:nor/>
                        </m:rPr>
                        <a:rPr lang="en-US"/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0,−4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360" y="2808360"/>
                <a:ext cx="1922760" cy="35676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reeform 34"/>
          <p:cNvSpPr/>
          <p:nvPr/>
        </p:nvSpPr>
        <p:spPr>
          <a:xfrm>
            <a:off x="3598560" y="5330880"/>
            <a:ext cx="91440" cy="91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Freeform 35"/>
          <p:cNvSpPr/>
          <p:nvPr/>
        </p:nvSpPr>
        <p:spPr>
          <a:xfrm rot="2005800">
            <a:off x="2143120" y="3637108"/>
            <a:ext cx="1964079" cy="125670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640" h="3337">
                <a:moveTo>
                  <a:pt x="0" y="0"/>
                </a:moveTo>
                <a:cubicBezTo>
                  <a:pt x="1846" y="-1"/>
                  <a:pt x="4640" y="3337"/>
                  <a:pt x="4640" y="3337"/>
                </a:cubicBezTo>
              </a:path>
            </a:pathLst>
          </a:custGeom>
          <a:noFill/>
          <a:ln w="18360">
            <a:solidFill>
              <a:srgbClr val="00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662560" y="6374879"/>
            <a:ext cx="91440" cy="91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8" name="Freeform 37"/>
          <p:cNvSpPr/>
          <p:nvPr/>
        </p:nvSpPr>
        <p:spPr>
          <a:xfrm rot="8601000">
            <a:off x="2073013" y="4317778"/>
            <a:ext cx="3877559" cy="9982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72" h="2774">
                <a:moveTo>
                  <a:pt x="0" y="2774"/>
                </a:moveTo>
                <a:cubicBezTo>
                  <a:pt x="7864" y="2776"/>
                  <a:pt x="10772" y="0"/>
                  <a:pt x="10772" y="0"/>
                </a:cubicBezTo>
              </a:path>
            </a:pathLst>
          </a:cu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2103120" y="4572000"/>
            <a:ext cx="2285640" cy="25599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50" h="7112" fill="none">
                <a:moveTo>
                  <a:pt x="0" y="7112"/>
                </a:moveTo>
                <a:lnTo>
                  <a:pt x="6350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  <a:headEnd type="arrow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1" build="p"/>
      <p:bldP spid="29" grpId="2" build="p"/>
      <p:bldP spid="30" grpId="3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>
                <a:spLocks noResize="1"/>
              </p:cNvSpPr>
              <p:nvPr/>
            </p:nvSpPr>
            <p:spPr>
              <a:xfrm>
                <a:off x="3249874" y="199080"/>
                <a:ext cx="2066760" cy="393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x</m:t>
                      </m:r>
                      <m:r>
                        <a:rPr lang="en-US" sz="2400" i="0">
                          <a:latin typeface="Cambria Math"/>
                        </a:rPr>
                        <m:t>+5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y</m:t>
                      </m:r>
                      <m:r>
                        <a:rPr lang="en-US" sz="2400" i="0">
                          <a:latin typeface="Cambria Math"/>
                        </a:rPr>
                        <m:t>=−10</m:t>
                      </m:r>
                    </m:oMath>
                  </m:oMathPara>
                </a14:m>
                <a:endParaRPr lang="en-US" sz="2400" i="0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874" y="199080"/>
                <a:ext cx="2066760" cy="393120"/>
              </a:xfrm>
              <a:prstGeom prst="rect">
                <a:avLst/>
              </a:prstGeom>
              <a:blipFill rotWithShape="1">
                <a:blip r:embed="rId3"/>
                <a:stretch>
                  <a:fillRect l="-885" r="-4720" b="-406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5440" y="216720"/>
            <a:ext cx="2305801" cy="3858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Practice 3: Graph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6640" y="722376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9200" y="3131279"/>
            <a:ext cx="4846320" cy="4355281"/>
            <a:chOff x="349200" y="3131279"/>
            <a:chExt cx="4846320" cy="4355281"/>
          </a:xfrm>
        </p:grpSpPr>
        <p:grpSp>
          <p:nvGrpSpPr>
            <p:cNvPr id="6" name="Group 5"/>
            <p:cNvGrpSpPr/>
            <p:nvPr/>
          </p:nvGrpSpPr>
          <p:grpSpPr>
            <a:xfrm>
              <a:off x="349200" y="3289679"/>
              <a:ext cx="4764240" cy="4196881"/>
              <a:chOff x="349200" y="3289679"/>
              <a:chExt cx="4764240" cy="4196881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582480" y="3516840"/>
                <a:ext cx="4272480" cy="3742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869" h="10398">
                    <a:moveTo>
                      <a:pt x="0" y="0"/>
                    </a:moveTo>
                    <a:lnTo>
                      <a:pt x="0" y="10398"/>
                    </a:lnTo>
                    <a:close/>
                    <a:moveTo>
                      <a:pt x="849" y="-10398"/>
                    </a:moveTo>
                    <a:lnTo>
                      <a:pt x="849" y="0"/>
                    </a:lnTo>
                    <a:close/>
                    <a:moveTo>
                      <a:pt x="11869" y="-20796"/>
                    </a:moveTo>
                    <a:lnTo>
                      <a:pt x="0" y="-20796"/>
                    </a:lnTo>
                    <a:close/>
                    <a:moveTo>
                      <a:pt x="23738" y="-15597"/>
                    </a:moveTo>
                    <a:lnTo>
                      <a:pt x="11869" y="-15597"/>
                    </a:lnTo>
                    <a:close/>
                    <a:moveTo>
                      <a:pt x="25434" y="-20796"/>
                    </a:moveTo>
                    <a:lnTo>
                      <a:pt x="25434" y="-10398"/>
                    </a:lnTo>
                    <a:close/>
                    <a:moveTo>
                      <a:pt x="26281" y="-31194"/>
                    </a:moveTo>
                    <a:lnTo>
                      <a:pt x="26281" y="-20796"/>
                    </a:lnTo>
                    <a:close/>
                    <a:moveTo>
                      <a:pt x="27130" y="-41592"/>
                    </a:moveTo>
                    <a:lnTo>
                      <a:pt x="27130" y="-31194"/>
                    </a:lnTo>
                    <a:close/>
                    <a:moveTo>
                      <a:pt x="27977" y="-51990"/>
                    </a:moveTo>
                    <a:lnTo>
                      <a:pt x="27977" y="-41592"/>
                    </a:lnTo>
                    <a:close/>
                    <a:moveTo>
                      <a:pt x="28824" y="-62388"/>
                    </a:moveTo>
                    <a:lnTo>
                      <a:pt x="28824" y="-51990"/>
                    </a:lnTo>
                    <a:close/>
                    <a:moveTo>
                      <a:pt x="29673" y="-72786"/>
                    </a:moveTo>
                    <a:lnTo>
                      <a:pt x="29673" y="-62388"/>
                    </a:lnTo>
                    <a:close/>
                    <a:moveTo>
                      <a:pt x="30521" y="-83184"/>
                    </a:moveTo>
                    <a:lnTo>
                      <a:pt x="30521" y="-72786"/>
                    </a:lnTo>
                    <a:close/>
                    <a:moveTo>
                      <a:pt x="31368" y="-93582"/>
                    </a:moveTo>
                    <a:lnTo>
                      <a:pt x="31368" y="-83184"/>
                    </a:lnTo>
                    <a:close/>
                    <a:moveTo>
                      <a:pt x="32216" y="-103980"/>
                    </a:moveTo>
                    <a:lnTo>
                      <a:pt x="32216" y="-93582"/>
                    </a:lnTo>
                    <a:close/>
                    <a:moveTo>
                      <a:pt x="33064" y="-114378"/>
                    </a:moveTo>
                    <a:lnTo>
                      <a:pt x="33064" y="-103980"/>
                    </a:lnTo>
                    <a:close/>
                    <a:moveTo>
                      <a:pt x="33911" y="-124776"/>
                    </a:moveTo>
                    <a:lnTo>
                      <a:pt x="33911" y="-114378"/>
                    </a:lnTo>
                    <a:close/>
                    <a:moveTo>
                      <a:pt x="34759" y="-135174"/>
                    </a:moveTo>
                    <a:lnTo>
                      <a:pt x="34759" y="-124776"/>
                    </a:lnTo>
                    <a:close/>
                    <a:moveTo>
                      <a:pt x="35607" y="-145572"/>
                    </a:moveTo>
                    <a:lnTo>
                      <a:pt x="35607" y="-135174"/>
                    </a:lnTo>
                    <a:close/>
                    <a:moveTo>
                      <a:pt x="35607" y="-155227"/>
                    </a:moveTo>
                    <a:lnTo>
                      <a:pt x="23738" y="-155227"/>
                    </a:lnTo>
                    <a:close/>
                    <a:moveTo>
                      <a:pt x="47476" y="-154484"/>
                    </a:moveTo>
                    <a:lnTo>
                      <a:pt x="35607" y="-154484"/>
                    </a:lnTo>
                    <a:close/>
                    <a:moveTo>
                      <a:pt x="59345" y="-153742"/>
                    </a:moveTo>
                    <a:lnTo>
                      <a:pt x="47476" y="-153742"/>
                    </a:lnTo>
                    <a:close/>
                    <a:moveTo>
                      <a:pt x="71214" y="-152999"/>
                    </a:moveTo>
                    <a:lnTo>
                      <a:pt x="59345" y="-152999"/>
                    </a:lnTo>
                    <a:close/>
                    <a:moveTo>
                      <a:pt x="83083" y="-152256"/>
                    </a:moveTo>
                    <a:lnTo>
                      <a:pt x="71214" y="-152256"/>
                    </a:lnTo>
                    <a:close/>
                    <a:moveTo>
                      <a:pt x="94952" y="-150028"/>
                    </a:moveTo>
                    <a:lnTo>
                      <a:pt x="83083" y="-150028"/>
                    </a:lnTo>
                    <a:close/>
                    <a:moveTo>
                      <a:pt x="106821" y="-149286"/>
                    </a:moveTo>
                    <a:lnTo>
                      <a:pt x="94952" y="-149286"/>
                    </a:lnTo>
                    <a:close/>
                    <a:moveTo>
                      <a:pt x="118690" y="-148543"/>
                    </a:moveTo>
                    <a:lnTo>
                      <a:pt x="106821" y="-148543"/>
                    </a:lnTo>
                    <a:close/>
                    <a:moveTo>
                      <a:pt x="130559" y="-147800"/>
                    </a:moveTo>
                    <a:lnTo>
                      <a:pt x="118690" y="-147800"/>
                    </a:lnTo>
                    <a:close/>
                    <a:moveTo>
                      <a:pt x="142428" y="-147058"/>
                    </a:moveTo>
                    <a:lnTo>
                      <a:pt x="130559" y="-147058"/>
                    </a:lnTo>
                    <a:close/>
                    <a:moveTo>
                      <a:pt x="154297" y="-146315"/>
                    </a:moveTo>
                    <a:lnTo>
                      <a:pt x="142428" y="-146315"/>
                    </a:lnTo>
                    <a:close/>
                    <a:moveTo>
                      <a:pt x="166166" y="-145572"/>
                    </a:moveTo>
                    <a:lnTo>
                      <a:pt x="154297" y="-145572"/>
                    </a:lnTo>
                    <a:close/>
                    <a:moveTo>
                      <a:pt x="178035" y="-151514"/>
                    </a:moveTo>
                    <a:lnTo>
                      <a:pt x="166166" y="-151514"/>
                    </a:lnTo>
                    <a:close/>
                    <a:moveTo>
                      <a:pt x="178884" y="-150957"/>
                    </a:moveTo>
                    <a:lnTo>
                      <a:pt x="178884" y="-150585"/>
                    </a:lnTo>
                    <a:close/>
                    <a:moveTo>
                      <a:pt x="179731" y="-151329"/>
                    </a:moveTo>
                    <a:lnTo>
                      <a:pt x="179731" y="-150957"/>
                    </a:lnTo>
                    <a:close/>
                    <a:moveTo>
                      <a:pt x="180578" y="-151701"/>
                    </a:moveTo>
                    <a:lnTo>
                      <a:pt x="180578" y="-151329"/>
                    </a:lnTo>
                    <a:close/>
                    <a:moveTo>
                      <a:pt x="181427" y="-152073"/>
                    </a:moveTo>
                    <a:lnTo>
                      <a:pt x="181427" y="-151701"/>
                    </a:lnTo>
                    <a:close/>
                    <a:moveTo>
                      <a:pt x="182274" y="-152445"/>
                    </a:moveTo>
                    <a:lnTo>
                      <a:pt x="182274" y="-152073"/>
                    </a:lnTo>
                    <a:close/>
                    <a:moveTo>
                      <a:pt x="183121" y="-152817"/>
                    </a:moveTo>
                    <a:lnTo>
                      <a:pt x="183121" y="-152445"/>
                    </a:lnTo>
                    <a:close/>
                    <a:moveTo>
                      <a:pt x="184818" y="-153189"/>
                    </a:moveTo>
                    <a:lnTo>
                      <a:pt x="184818" y="-152817"/>
                    </a:lnTo>
                    <a:close/>
                    <a:moveTo>
                      <a:pt x="185665" y="-153561"/>
                    </a:moveTo>
                    <a:lnTo>
                      <a:pt x="185665" y="-153189"/>
                    </a:lnTo>
                    <a:close/>
                    <a:moveTo>
                      <a:pt x="186513" y="-153933"/>
                    </a:moveTo>
                    <a:lnTo>
                      <a:pt x="186513" y="-153561"/>
                    </a:lnTo>
                    <a:close/>
                    <a:moveTo>
                      <a:pt x="187361" y="-154305"/>
                    </a:moveTo>
                    <a:lnTo>
                      <a:pt x="187361" y="-153933"/>
                    </a:lnTo>
                    <a:close/>
                    <a:moveTo>
                      <a:pt x="188208" y="-154677"/>
                    </a:moveTo>
                    <a:lnTo>
                      <a:pt x="188208" y="-154305"/>
                    </a:lnTo>
                    <a:close/>
                    <a:moveTo>
                      <a:pt x="189056" y="-155049"/>
                    </a:moveTo>
                    <a:lnTo>
                      <a:pt x="189056" y="-154677"/>
                    </a:lnTo>
                    <a:close/>
                    <a:moveTo>
                      <a:pt x="184182" y="-155978"/>
                    </a:moveTo>
                    <a:lnTo>
                      <a:pt x="183757" y="-155978"/>
                    </a:lnTo>
                    <a:close/>
                    <a:moveTo>
                      <a:pt x="184607" y="-154492"/>
                    </a:moveTo>
                    <a:lnTo>
                      <a:pt x="184182" y="-154492"/>
                    </a:lnTo>
                    <a:close/>
                    <a:moveTo>
                      <a:pt x="185032" y="-153750"/>
                    </a:moveTo>
                    <a:lnTo>
                      <a:pt x="184607" y="-153750"/>
                    </a:lnTo>
                    <a:close/>
                    <a:moveTo>
                      <a:pt x="185457" y="-153007"/>
                    </a:moveTo>
                    <a:lnTo>
                      <a:pt x="185032" y="-153007"/>
                    </a:lnTo>
                    <a:close/>
                    <a:moveTo>
                      <a:pt x="185882" y="-152264"/>
                    </a:moveTo>
                    <a:lnTo>
                      <a:pt x="185457" y="-152264"/>
                    </a:lnTo>
                    <a:close/>
                    <a:moveTo>
                      <a:pt x="186307" y="-151522"/>
                    </a:moveTo>
                    <a:lnTo>
                      <a:pt x="185882" y="-151522"/>
                    </a:lnTo>
                    <a:close/>
                    <a:moveTo>
                      <a:pt x="186732" y="-150779"/>
                    </a:moveTo>
                    <a:lnTo>
                      <a:pt x="186307" y="-150779"/>
                    </a:lnTo>
                    <a:close/>
                    <a:moveTo>
                      <a:pt x="187157" y="-157463"/>
                    </a:moveTo>
                    <a:lnTo>
                      <a:pt x="186732" y="-157463"/>
                    </a:lnTo>
                    <a:close/>
                    <a:moveTo>
                      <a:pt x="187582" y="-156720"/>
                    </a:moveTo>
                    <a:lnTo>
                      <a:pt x="187157" y="-156720"/>
                    </a:lnTo>
                    <a:close/>
                    <a:moveTo>
                      <a:pt x="188007" y="-158948"/>
                    </a:moveTo>
                    <a:lnTo>
                      <a:pt x="187582" y="-158948"/>
                    </a:lnTo>
                    <a:close/>
                    <a:moveTo>
                      <a:pt x="188432" y="-158206"/>
                    </a:moveTo>
                    <a:lnTo>
                      <a:pt x="188007" y="-158206"/>
                    </a:lnTo>
                    <a:close/>
                    <a:moveTo>
                      <a:pt x="188857" y="-150036"/>
                    </a:moveTo>
                    <a:lnTo>
                      <a:pt x="188432" y="-150036"/>
                    </a:lnTo>
                    <a:close/>
                    <a:moveTo>
                      <a:pt x="189282" y="-159691"/>
                    </a:moveTo>
                    <a:lnTo>
                      <a:pt x="188857" y="-159691"/>
                    </a:lnTo>
                    <a:close/>
                    <a:moveTo>
                      <a:pt x="195429" y="-155421"/>
                    </a:moveTo>
                    <a:lnTo>
                      <a:pt x="195429" y="-155049"/>
                    </a:lnTo>
                    <a:close/>
                    <a:moveTo>
                      <a:pt x="183560" y="-155793"/>
                    </a:moveTo>
                    <a:lnTo>
                      <a:pt x="183560" y="-155421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8" name="Straight Connector 7"/>
              <p:cNvSpPr/>
              <p:nvPr/>
            </p:nvSpPr>
            <p:spPr>
              <a:xfrm>
                <a:off x="349200" y="5376240"/>
                <a:ext cx="4764240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9" name="Straight Connector 8"/>
              <p:cNvSpPr/>
              <p:nvPr/>
            </p:nvSpPr>
            <p:spPr>
              <a:xfrm>
                <a:off x="2700000" y="3289679"/>
                <a:ext cx="0" cy="4196881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855320" y="4946040"/>
              <a:ext cx="340200" cy="4302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31320" y="3131279"/>
              <a:ext cx="340200" cy="4302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12" name="Freeform 11"/>
          <p:cNvSpPr/>
          <p:nvPr/>
        </p:nvSpPr>
        <p:spPr>
          <a:xfrm>
            <a:off x="7927919" y="825840"/>
            <a:ext cx="1773360" cy="1016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y=0, solve for x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Point (x,0)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50240" y="1851480"/>
            <a:ext cx="1751039" cy="1462680"/>
            <a:chOff x="7950240" y="1851480"/>
            <a:chExt cx="1751039" cy="1462680"/>
          </a:xfrm>
        </p:grpSpPr>
        <p:sp>
          <p:nvSpPr>
            <p:cNvPr id="14" name="Freeform 13"/>
            <p:cNvSpPr/>
            <p:nvPr/>
          </p:nvSpPr>
          <p:spPr>
            <a:xfrm>
              <a:off x="7950240" y="2216880"/>
              <a:ext cx="1751039" cy="1097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Y-Intercept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Set x=0, solve for y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Point (0,y)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809920" y="1851480"/>
              <a:ext cx="0" cy="35136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6" name="Group 15"/>
          <p:cNvGrpSpPr/>
          <p:nvPr/>
        </p:nvGrpSpPr>
        <p:grpSpPr>
          <a:xfrm>
            <a:off x="7950240" y="3314160"/>
            <a:ext cx="1751039" cy="1139039"/>
            <a:chOff x="7950240" y="3314160"/>
            <a:chExt cx="1751039" cy="1139039"/>
          </a:xfrm>
        </p:grpSpPr>
        <p:sp>
          <p:nvSpPr>
            <p:cNvPr id="17" name="Freeform 16"/>
            <p:cNvSpPr/>
            <p:nvPr/>
          </p:nvSpPr>
          <p:spPr>
            <a:xfrm>
              <a:off x="7950240" y="3719160"/>
              <a:ext cx="1751039" cy="73403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1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Graph Intercepts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(x,0) and (0,y)</a:t>
              </a:r>
            </a:p>
          </p:txBody>
        </p:sp>
        <p:sp>
          <p:nvSpPr>
            <p:cNvPr id="18" name="Straight Connector 17"/>
            <p:cNvSpPr/>
            <p:nvPr/>
          </p:nvSpPr>
          <p:spPr>
            <a:xfrm>
              <a:off x="8825760" y="3314160"/>
              <a:ext cx="0" cy="405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950240" y="4453200"/>
            <a:ext cx="1751039" cy="936720"/>
            <a:chOff x="7950240" y="4453200"/>
            <a:chExt cx="1751039" cy="936720"/>
          </a:xfrm>
        </p:grpSpPr>
        <p:sp>
          <p:nvSpPr>
            <p:cNvPr id="20" name="Freeform 19"/>
            <p:cNvSpPr/>
            <p:nvPr/>
          </p:nvSpPr>
          <p:spPr>
            <a:xfrm>
              <a:off x="7950240" y="4825080"/>
              <a:ext cx="1751039" cy="5648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4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Through The Points</a:t>
              </a:r>
            </a:p>
          </p:txBody>
        </p:sp>
        <p:sp>
          <p:nvSpPr>
            <p:cNvPr id="21" name="Straight Connector 20"/>
            <p:cNvSpPr/>
            <p:nvPr/>
          </p:nvSpPr>
          <p:spPr>
            <a:xfrm>
              <a:off x="8825760" y="4453200"/>
              <a:ext cx="0" cy="3718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280" y="731519"/>
            <a:ext cx="6373080" cy="2468519"/>
          </a:xfrm>
          <a:prstGeom prst="rect">
            <a:avLst/>
          </a:pr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</p:pic>
      <p:sp>
        <p:nvSpPr>
          <p:cNvPr id="23" name="TextBox 22"/>
          <p:cNvSpPr txBox="1"/>
          <p:nvPr/>
        </p:nvSpPr>
        <p:spPr>
          <a:xfrm>
            <a:off x="1371599" y="842039"/>
            <a:ext cx="128015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x-intercept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43600" y="1299600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y=0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Resize="1"/>
              </p:cNvSpPr>
              <p:nvPr/>
            </p:nvSpPr>
            <p:spPr>
              <a:xfrm>
                <a:off x="1097280" y="1690919"/>
                <a:ext cx="212832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+5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=−10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1690919"/>
                <a:ext cx="2128320" cy="3567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 noResize="1"/>
              </p:cNvSpPr>
              <p:nvPr/>
            </p:nvSpPr>
            <p:spPr>
              <a:xfrm>
                <a:off x="1925640" y="2051279"/>
                <a:ext cx="129132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=−10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640" y="2051279"/>
                <a:ext cx="1291320" cy="3567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>
                <a:spLocks noResize="1"/>
              </p:cNvSpPr>
              <p:nvPr/>
            </p:nvSpPr>
            <p:spPr>
              <a:xfrm>
                <a:off x="2106000" y="2411640"/>
                <a:ext cx="97848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0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000" y="2411640"/>
                <a:ext cx="978480" cy="3567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>
                <a:spLocks noResize="1"/>
              </p:cNvSpPr>
              <p:nvPr/>
            </p:nvSpPr>
            <p:spPr>
              <a:xfrm>
                <a:off x="1134360" y="2808000"/>
                <a:ext cx="187308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Point</m:t>
                      </m:r>
                      <m:r>
                        <m:rPr>
                          <m:nor/>
                        </m:rPr>
                        <a:rPr lang="en-US"/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−5,0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360" y="2808000"/>
                <a:ext cx="1873080" cy="3567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683600" y="842400"/>
            <a:ext cx="128015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y-intercept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600" y="1299960"/>
            <a:ext cx="1188719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Set x=0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>
                <a:spLocks noResize="1"/>
              </p:cNvSpPr>
              <p:nvPr/>
            </p:nvSpPr>
            <p:spPr>
              <a:xfrm>
                <a:off x="4517640" y="1691279"/>
                <a:ext cx="211824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0">
                          <a:latin typeface="Cambria Math"/>
                        </a:rPr>
                        <m:t>+5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=−10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640" y="1691279"/>
                <a:ext cx="2118240" cy="356760"/>
              </a:xfrm>
              <a:prstGeom prst="rect">
                <a:avLst/>
              </a:prstGeom>
              <a:blipFill rotWithShape="1">
                <a:blip r:embed="rId9"/>
                <a:stretch>
                  <a:fillRect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>
                <a:spLocks noResize="1"/>
              </p:cNvSpPr>
              <p:nvPr/>
            </p:nvSpPr>
            <p:spPr>
              <a:xfrm>
                <a:off x="5346000" y="2051640"/>
                <a:ext cx="127836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5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y</m:t>
                      </m:r>
                      <m:r>
                        <a:rPr lang="en-US" i="0">
                          <a:latin typeface="Cambria Math"/>
                        </a:rPr>
                        <m:t>=−10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000" y="2051640"/>
                <a:ext cx="1278360" cy="356760"/>
              </a:xfrm>
              <a:prstGeom prst="rect">
                <a:avLst/>
              </a:prstGeom>
              <a:blipFill rotWithShape="1">
                <a:blip r:embed="rId10"/>
                <a:stretch>
                  <a:fillRect b="-172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>
                <a:spLocks noResize="1"/>
              </p:cNvSpPr>
              <p:nvPr/>
            </p:nvSpPr>
            <p:spPr>
              <a:xfrm>
                <a:off x="5526360" y="2412000"/>
                <a:ext cx="997200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360" y="2412000"/>
                <a:ext cx="997200" cy="356760"/>
              </a:xfrm>
              <a:prstGeom prst="rect">
                <a:avLst/>
              </a:prstGeom>
              <a:blipFill rotWithShape="1">
                <a:blip r:embed="rId11"/>
                <a:stretch>
                  <a:fillRect b="-120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>
                <a:spLocks noResize="1"/>
              </p:cNvSpPr>
              <p:nvPr/>
            </p:nvSpPr>
            <p:spPr>
              <a:xfrm>
                <a:off x="4590360" y="2808360"/>
                <a:ext cx="1916639" cy="356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Point</m:t>
                      </m:r>
                      <m:r>
                        <m:rPr>
                          <m:nor/>
                        </m:rPr>
                        <a:rPr lang="en-US"/>
                        <m:t>: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/>
                            </a:rPr>
                            <m:t>0,−2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360" y="2808360"/>
                <a:ext cx="1916639" cy="35676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reeform 34"/>
          <p:cNvSpPr/>
          <p:nvPr/>
        </p:nvSpPr>
        <p:spPr>
          <a:xfrm>
            <a:off x="1150560" y="5330880"/>
            <a:ext cx="91440" cy="91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Freeform 35"/>
          <p:cNvSpPr/>
          <p:nvPr/>
        </p:nvSpPr>
        <p:spPr>
          <a:xfrm rot="19603745">
            <a:off x="782775" y="3599623"/>
            <a:ext cx="2094840" cy="12492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820" h="3471">
                <a:moveTo>
                  <a:pt x="5820" y="0"/>
                </a:moveTo>
                <a:cubicBezTo>
                  <a:pt x="3505" y="-1"/>
                  <a:pt x="0" y="3471"/>
                  <a:pt x="0" y="3471"/>
                </a:cubicBezTo>
              </a:path>
            </a:pathLst>
          </a:custGeom>
          <a:noFill/>
          <a:ln w="18360">
            <a:solidFill>
              <a:srgbClr val="00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662560" y="5870880"/>
            <a:ext cx="91440" cy="91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8" name="Freeform 37"/>
          <p:cNvSpPr/>
          <p:nvPr/>
        </p:nvSpPr>
        <p:spPr>
          <a:xfrm rot="8937000">
            <a:off x="2254921" y="4054625"/>
            <a:ext cx="3756960" cy="8924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37" h="2480">
                <a:moveTo>
                  <a:pt x="0" y="2480"/>
                </a:moveTo>
                <a:cubicBezTo>
                  <a:pt x="7619" y="2482"/>
                  <a:pt x="10437" y="0"/>
                  <a:pt x="10437" y="0"/>
                </a:cubicBezTo>
              </a:path>
            </a:pathLst>
          </a:cu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24960" y="5161320"/>
            <a:ext cx="3870000" cy="13813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751" h="3838" fill="none">
                <a:moveTo>
                  <a:pt x="10751" y="3838"/>
                </a:moveTo>
                <a:lnTo>
                  <a:pt x="0" y="0"/>
                </a:lnTo>
              </a:path>
            </a:pathLst>
          </a:custGeom>
          <a:noFill/>
          <a:ln w="18360">
            <a:solidFill>
              <a:srgbClr val="000000"/>
            </a:solidFill>
            <a:prstDash val="solid"/>
            <a:headEnd type="arrow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1" build="p"/>
      <p:bldP spid="29" grpId="2" build="p"/>
      <p:bldP spid="30" grpId="3" build="p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655</Words>
  <Application>Microsoft Office PowerPoint</Application>
  <PresentationFormat>Custom</PresentationFormat>
  <Paragraphs>193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</vt:lpstr>
      <vt:lpstr>Spring</vt:lpstr>
      <vt:lpstr>Graphing Linear Equations Using Intercepts</vt:lpstr>
      <vt:lpstr>PowerPoint Presentation</vt:lpstr>
      <vt:lpstr>PowerPoint Presentation</vt:lpstr>
      <vt:lpstr>Graphing Using The Intercepts</vt:lpstr>
      <vt:lpstr>Example 1: Find the x and y-intercepts for the equation                               3x-7y=21</vt:lpstr>
      <vt:lpstr>Practice 1: Find the x and y-intercepts for the equation -                       6x+9y=18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Notice </dc:title>
  <dc:creator>Ruben Ramirez</dc:creator>
  <cp:lastModifiedBy>Test Bench</cp:lastModifiedBy>
  <cp:revision>278</cp:revision>
  <dcterms:created xsi:type="dcterms:W3CDTF">2011-09-16T15:10:24Z</dcterms:created>
  <dcterms:modified xsi:type="dcterms:W3CDTF">2013-12-12T16:51:06Z</dcterms:modified>
</cp:coreProperties>
</file>