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58B4A-F8C9-48FC-9033-C1DE9E979E16}" type="datetimeFigureOut">
              <a:rPr lang="en-US" smtClean="0"/>
              <a:t>10/10/2013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D55F1-774C-42B2-A40E-3F156E22DF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57747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58B4A-F8C9-48FC-9033-C1DE9E979E16}" type="datetimeFigureOut">
              <a:rPr lang="en-US" smtClean="0"/>
              <a:t>10/10/2013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D55F1-774C-42B2-A40E-3F156E22DF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48717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58B4A-F8C9-48FC-9033-C1DE9E979E16}" type="datetimeFigureOut">
              <a:rPr lang="en-US" smtClean="0"/>
              <a:t>10/10/2013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D55F1-774C-42B2-A40E-3F156E22DF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67304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58B4A-F8C9-48FC-9033-C1DE9E979E16}" type="datetimeFigureOut">
              <a:rPr lang="en-US" smtClean="0"/>
              <a:t>10/10/2013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D55F1-774C-42B2-A40E-3F156E22DF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74914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58B4A-F8C9-48FC-9033-C1DE9E979E16}" type="datetimeFigureOut">
              <a:rPr lang="en-US" smtClean="0"/>
              <a:t>10/10/2013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D55F1-774C-42B2-A40E-3F156E22DF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662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58B4A-F8C9-48FC-9033-C1DE9E979E16}" type="datetimeFigureOut">
              <a:rPr lang="en-US" smtClean="0"/>
              <a:t>10/10/2013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D55F1-774C-42B2-A40E-3F156E22DF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15407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58B4A-F8C9-48FC-9033-C1DE9E979E16}" type="datetimeFigureOut">
              <a:rPr lang="en-US" smtClean="0"/>
              <a:t>10/10/2013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D55F1-774C-42B2-A40E-3F156E22DF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22014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58B4A-F8C9-48FC-9033-C1DE9E979E16}" type="datetimeFigureOut">
              <a:rPr lang="en-US" smtClean="0"/>
              <a:t>10/10/2013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D55F1-774C-42B2-A40E-3F156E22DF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81066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58B4A-F8C9-48FC-9033-C1DE9E979E16}" type="datetimeFigureOut">
              <a:rPr lang="en-US" smtClean="0"/>
              <a:t>10/10/2013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D55F1-774C-42B2-A40E-3F156E22DF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5547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58B4A-F8C9-48FC-9033-C1DE9E979E16}" type="datetimeFigureOut">
              <a:rPr lang="en-US" smtClean="0"/>
              <a:t>10/10/2013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D55F1-774C-42B2-A40E-3F156E22DF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5421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58B4A-F8C9-48FC-9033-C1DE9E979E16}" type="datetimeFigureOut">
              <a:rPr lang="en-US" smtClean="0"/>
              <a:t>10/10/2013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D55F1-774C-42B2-A40E-3F156E22DF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7889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058B4A-F8C9-48FC-9033-C1DE9E979E16}" type="datetimeFigureOut">
              <a:rPr lang="en-US" smtClean="0"/>
              <a:t>10/10/2013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1D55F1-774C-42B2-A40E-3F156E22DF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41583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6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Law of </a:t>
            </a:r>
            <a:r>
              <a:rPr lang="en-US" sz="6000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Sines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Standard:  G.SRT.11</a:t>
            </a:r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u="sng" dirty="0" smtClean="0"/>
              <a:t>Essential Question:  </a:t>
            </a:r>
            <a:r>
              <a:rPr lang="en-US" dirty="0" smtClean="0"/>
              <a:t>How do we use Trigonometry with acute and obtuse triangles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943600" y="609600"/>
            <a:ext cx="14473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10/11/13</a:t>
            </a:r>
            <a:endParaRPr 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7519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71945" y="914400"/>
            <a:ext cx="7845994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Trigonometric ratios you have seen so far </a:t>
            </a:r>
          </a:p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this Chapter can be used to find angle and </a:t>
            </a:r>
          </a:p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side measures in 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Right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Triangles.</a:t>
            </a:r>
          </a:p>
          <a:p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You can use the Law of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Sines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to find angle </a:t>
            </a:r>
          </a:p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 side measure in </a:t>
            </a:r>
            <a:r>
              <a:rPr lang="en-US" sz="3200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ANY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triangle.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5279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Law of </a:t>
            </a:r>
            <a:r>
              <a:rPr lang="en-US" b="1" u="sng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Sines</a:t>
            </a:r>
            <a:endParaRPr lang="en-US" b="1" u="sng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4000" b="1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4000" b="1" i="1" smtClean="0">
                              <a:latin typeface="Cambria Math"/>
                            </a:rPr>
                            <m:t>𝒂</m:t>
                          </m:r>
                        </m:num>
                        <m:den>
                          <m:func>
                            <m:funcPr>
                              <m:ctrlPr>
                                <a:rPr lang="en-US" sz="4000" b="1" i="1" smtClean="0">
                                  <a:latin typeface="Cambria Math"/>
                                </a:rPr>
                              </m:ctrlPr>
                            </m:funcPr>
                            <m:fName>
                              <m:r>
                                <a:rPr lang="en-US" sz="4000" b="1" i="0" smtClean="0">
                                  <a:latin typeface="Cambria Math"/>
                                </a:rPr>
                                <m:t>𝐬𝐢𝐧</m:t>
                              </m:r>
                            </m:fName>
                            <m:e>
                              <m:r>
                                <a:rPr lang="en-US" sz="4000" b="1" i="1" smtClean="0">
                                  <a:latin typeface="Cambria Math"/>
                                </a:rPr>
                                <m:t>𝑨</m:t>
                              </m:r>
                            </m:e>
                          </m:func>
                        </m:den>
                      </m:f>
                      <m:r>
                        <a:rPr lang="en-US" sz="4000" b="1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4000" b="1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4000" b="1" i="1" smtClean="0">
                              <a:latin typeface="Cambria Math"/>
                            </a:rPr>
                            <m:t>𝒃</m:t>
                          </m:r>
                        </m:num>
                        <m:den>
                          <m:func>
                            <m:funcPr>
                              <m:ctrlPr>
                                <a:rPr lang="en-US" sz="4000" b="1" i="1" smtClean="0">
                                  <a:latin typeface="Cambria Math"/>
                                </a:rPr>
                              </m:ctrlPr>
                            </m:funcPr>
                            <m:fName>
                              <m:r>
                                <a:rPr lang="en-US" sz="4000" b="1" i="0" smtClean="0">
                                  <a:latin typeface="Cambria Math"/>
                                </a:rPr>
                                <m:t>𝐬𝐢𝐧</m:t>
                              </m:r>
                            </m:fName>
                            <m:e>
                              <m:r>
                                <a:rPr lang="en-US" sz="4000" b="1" i="1" smtClean="0">
                                  <a:latin typeface="Cambria Math"/>
                                </a:rPr>
                                <m:t>𝑩</m:t>
                              </m:r>
                            </m:e>
                          </m:func>
                        </m:den>
                      </m:f>
                      <m:r>
                        <a:rPr lang="en-US" sz="4000" b="1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4000" b="1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4000" b="1" i="1" smtClean="0">
                              <a:latin typeface="Cambria Math"/>
                            </a:rPr>
                            <m:t>𝒄</m:t>
                          </m:r>
                        </m:num>
                        <m:den>
                          <m:func>
                            <m:funcPr>
                              <m:ctrlPr>
                                <a:rPr lang="en-US" sz="4000" b="1" i="1" smtClean="0">
                                  <a:latin typeface="Cambria Math"/>
                                </a:rPr>
                              </m:ctrlPr>
                            </m:funcPr>
                            <m:fName>
                              <m:r>
                                <a:rPr lang="en-US" sz="4000" b="1" i="0" smtClean="0">
                                  <a:latin typeface="Cambria Math"/>
                                </a:rPr>
                                <m:t>𝐬𝐢𝐧</m:t>
                              </m:r>
                            </m:fName>
                            <m:e>
                              <m:r>
                                <a:rPr lang="en-US" sz="4000" b="1" i="1" smtClean="0">
                                  <a:latin typeface="Cambria Math"/>
                                </a:rPr>
                                <m:t>𝑪</m:t>
                              </m:r>
                            </m:e>
                          </m:func>
                        </m:den>
                      </m:f>
                    </m:oMath>
                  </m:oMathPara>
                </a14:m>
                <a:endParaRPr lang="en-US" sz="4000" b="1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ight Triangle 3"/>
          <p:cNvSpPr/>
          <p:nvPr/>
        </p:nvSpPr>
        <p:spPr>
          <a:xfrm rot="19607846">
            <a:off x="2718958" y="3194538"/>
            <a:ext cx="3886200" cy="1905000"/>
          </a:xfrm>
          <a:prstGeom prst="rtTriangl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048573" y="3701534"/>
            <a:ext cx="38183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a</a:t>
            </a:r>
            <a:endParaRPr lang="en-US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5161528" y="4918363"/>
            <a:ext cx="40107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b</a:t>
            </a:r>
            <a:endParaRPr lang="en-US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2514599" y="4918363"/>
            <a:ext cx="35779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c</a:t>
            </a:r>
            <a:endParaRPr lang="en-US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3420765" y="5398475"/>
            <a:ext cx="42191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A</a:t>
            </a:r>
            <a:endParaRPr lang="en-US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2814943" y="4355812"/>
            <a:ext cx="40748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B</a:t>
            </a:r>
            <a:endParaRPr lang="en-US" sz="3200" dirty="0"/>
          </a:p>
        </p:txBody>
      </p:sp>
      <p:sp>
        <p:nvSpPr>
          <p:cNvPr id="10" name="TextBox 9"/>
          <p:cNvSpPr txBox="1"/>
          <p:nvPr/>
        </p:nvSpPr>
        <p:spPr>
          <a:xfrm>
            <a:off x="5493327" y="3977180"/>
            <a:ext cx="40427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C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269778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>
                <a:solidFill>
                  <a:srgbClr val="0070C0"/>
                </a:solidFill>
              </a:rPr>
              <a:t>Practice 1</a:t>
            </a:r>
            <a:endParaRPr lang="en-US" b="1" u="sng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Given that one angle of a triangle is 120 </a:t>
            </a:r>
            <a:r>
              <a:rPr lang="en-US" sz="2400" dirty="0" err="1" smtClean="0"/>
              <a:t>deg</a:t>
            </a:r>
            <a:r>
              <a:rPr lang="en-US" sz="2400" dirty="0" smtClean="0"/>
              <a:t>, another angle is 40 </a:t>
            </a:r>
            <a:r>
              <a:rPr lang="en-US" sz="2400" dirty="0" err="1" smtClean="0"/>
              <a:t>deg</a:t>
            </a:r>
            <a:r>
              <a:rPr lang="en-US" sz="2400" dirty="0" smtClean="0"/>
              <a:t>, and the side opposite the 40 </a:t>
            </a:r>
            <a:r>
              <a:rPr lang="en-US" sz="2400" dirty="0" err="1" smtClean="0"/>
              <a:t>deg</a:t>
            </a:r>
            <a:r>
              <a:rPr lang="en-US" sz="2400" dirty="0" smtClean="0"/>
              <a:t> angle measures 12 meters, find the side opposite the unknown angle.</a:t>
            </a:r>
            <a:endParaRPr lang="en-US" sz="2400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1219200" y="4191000"/>
            <a:ext cx="0" cy="14478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1219200" y="3200400"/>
            <a:ext cx="2133600" cy="9906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1219200" y="3200400"/>
            <a:ext cx="2133600" cy="24384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60423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20782"/>
            <a:ext cx="8229600" cy="1143000"/>
          </a:xfrm>
        </p:spPr>
        <p:txBody>
          <a:bodyPr/>
          <a:lstStyle/>
          <a:p>
            <a:r>
              <a:rPr lang="en-US" u="sng" dirty="0" smtClean="0">
                <a:solidFill>
                  <a:srgbClr val="0070C0"/>
                </a:solidFill>
              </a:rPr>
              <a:t>Practice 2</a:t>
            </a:r>
            <a:endParaRPr lang="en-US" u="sng" dirty="0">
              <a:solidFill>
                <a:srgbClr val="0070C0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609600" y="1600200"/>
            <a:ext cx="1066800" cy="10668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676400" y="1600200"/>
            <a:ext cx="2362200" cy="5334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609600" y="2133600"/>
            <a:ext cx="3429000" cy="5334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751294" y="1138535"/>
            <a:ext cx="32633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u="sng" dirty="0" smtClean="0"/>
              <a:t>Find the length of side b</a:t>
            </a:r>
            <a:endParaRPr lang="en-US" sz="2400" b="1" u="sng" dirty="0"/>
          </a:p>
        </p:txBody>
      </p:sp>
      <p:sp>
        <p:nvSpPr>
          <p:cNvPr id="13" name="TextBox 12"/>
          <p:cNvSpPr txBox="1"/>
          <p:nvPr/>
        </p:nvSpPr>
        <p:spPr>
          <a:xfrm>
            <a:off x="797859" y="1743634"/>
            <a:ext cx="3465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b</a:t>
            </a:r>
            <a:endParaRPr lang="en-US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2590800" y="1378803"/>
            <a:ext cx="3145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c</a:t>
            </a:r>
            <a:endParaRPr lang="en-US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1591969" y="2466945"/>
            <a:ext cx="114005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10.45 cm</a:t>
            </a:r>
            <a:endParaRPr lang="en-US" sz="2000" dirty="0"/>
          </a:p>
        </p:txBody>
      </p:sp>
      <p:sp>
        <p:nvSpPr>
          <p:cNvPr id="16" name="TextBox 15"/>
          <p:cNvSpPr txBox="1"/>
          <p:nvPr/>
        </p:nvSpPr>
        <p:spPr>
          <a:xfrm>
            <a:off x="1465630" y="1655802"/>
            <a:ext cx="6142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120</a:t>
            </a:r>
            <a:r>
              <a:rPr lang="en-US" baseline="30000" dirty="0" smtClean="0"/>
              <a:t>0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812284" y="2297668"/>
            <a:ext cx="4972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35</a:t>
            </a:r>
            <a:r>
              <a:rPr lang="en-US" baseline="30000" dirty="0" smtClean="0"/>
              <a:t>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3744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304800"/>
            <a:ext cx="221477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u="sng" dirty="0" smtClean="0">
                <a:solidFill>
                  <a:srgbClr val="0070C0"/>
                </a:solidFill>
              </a:rPr>
              <a:t>Practice 3</a:t>
            </a:r>
            <a:endParaRPr lang="en-US" sz="4000" u="sng" dirty="0">
              <a:solidFill>
                <a:srgbClr val="0070C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95745" y="985767"/>
            <a:ext cx="838114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How much closer, to the nearest hundredth mile, does Jimmy lives</a:t>
            </a:r>
          </a:p>
          <a:p>
            <a:r>
              <a:rPr lang="en-US" sz="2400" dirty="0" smtClean="0"/>
              <a:t>To school than Carlos?</a:t>
            </a:r>
            <a:endParaRPr lang="en-US" sz="2400" dirty="0"/>
          </a:p>
        </p:txBody>
      </p:sp>
      <p:cxnSp>
        <p:nvCxnSpPr>
          <p:cNvPr id="5" name="Straight Connector 4"/>
          <p:cNvCxnSpPr/>
          <p:nvPr/>
        </p:nvCxnSpPr>
        <p:spPr>
          <a:xfrm flipH="1">
            <a:off x="838200" y="2209800"/>
            <a:ext cx="778310" cy="10668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616510" y="2209800"/>
            <a:ext cx="2870845" cy="10668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838200" y="3276600"/>
            <a:ext cx="3649155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447800" y="2297300"/>
            <a:ext cx="6142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102</a:t>
            </a:r>
            <a:r>
              <a:rPr lang="en-US" baseline="30000" dirty="0" smtClean="0"/>
              <a:t>0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3352800" y="2978727"/>
            <a:ext cx="4972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17</a:t>
            </a:r>
            <a:r>
              <a:rPr lang="en-US" baseline="30000" dirty="0" smtClean="0"/>
              <a:t>0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2031592" y="3348059"/>
            <a:ext cx="5918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 mi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4501210" y="3223184"/>
            <a:ext cx="7729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Carlos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96918" y="3280789"/>
            <a:ext cx="7976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Jimmy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245822" y="1893516"/>
            <a:ext cx="8162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School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842155" y="2512367"/>
            <a:ext cx="3257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x</a:t>
            </a:r>
            <a:endParaRPr lang="en-US" sz="24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3022260" y="2301994"/>
            <a:ext cx="3305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y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4216245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234085"/>
            <a:ext cx="221477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u="sng" dirty="0" smtClean="0">
                <a:solidFill>
                  <a:srgbClr val="0070C0"/>
                </a:solidFill>
              </a:rPr>
              <a:t>Practice 4</a:t>
            </a:r>
            <a:endParaRPr lang="en-US" sz="4000" u="sng" dirty="0">
              <a:solidFill>
                <a:srgbClr val="0070C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98764" y="941971"/>
            <a:ext cx="7796686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The angles of a triangle are in a ratio of 4:5:8</a:t>
            </a:r>
          </a:p>
          <a:p>
            <a:r>
              <a:rPr lang="en-US" sz="2800" dirty="0" smtClean="0"/>
              <a:t>The shortest side measures 2.65 inches.  Find the</a:t>
            </a:r>
          </a:p>
          <a:p>
            <a:r>
              <a:rPr lang="en-US" sz="2800" dirty="0" smtClean="0"/>
              <a:t>Length of the longest side to the nearest hundredth.</a:t>
            </a:r>
            <a:endParaRPr lang="en-US" sz="2800" dirty="0"/>
          </a:p>
        </p:txBody>
      </p:sp>
      <p:cxnSp>
        <p:nvCxnSpPr>
          <p:cNvPr id="5" name="Straight Connector 4"/>
          <p:cNvCxnSpPr/>
          <p:nvPr/>
        </p:nvCxnSpPr>
        <p:spPr>
          <a:xfrm flipH="1">
            <a:off x="609600" y="3429000"/>
            <a:ext cx="381000" cy="10668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990600" y="2819400"/>
            <a:ext cx="2209800" cy="6096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609600" y="2819400"/>
            <a:ext cx="2590800" cy="16764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73016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Homework</a:t>
            </a:r>
            <a:endParaRPr lang="en-US" b="1" u="sng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 smtClean="0"/>
              <a:t>Text Book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Page 491:  # 1, 2, 3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524000" y="3352662"/>
            <a:ext cx="565411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 smtClean="0">
                <a:solidFill>
                  <a:srgbClr val="7030A0"/>
                </a:solidFill>
                <a:latin typeface="Bradley Hand ITC" panose="03070402050302030203" pitchFamily="66" charset="0"/>
              </a:rPr>
              <a:t>Have a nice weekend</a:t>
            </a:r>
            <a:r>
              <a:rPr lang="en-US" dirty="0" smtClean="0">
                <a:solidFill>
                  <a:srgbClr val="7030A0"/>
                </a:solidFill>
              </a:rPr>
              <a:t>….</a:t>
            </a:r>
            <a:endParaRPr lang="en-US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4035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255657"/>
            <a:ext cx="221477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u="sng" dirty="0" smtClean="0">
                <a:solidFill>
                  <a:srgbClr val="0070C0"/>
                </a:solidFill>
              </a:rPr>
              <a:t>Practice 5</a:t>
            </a:r>
            <a:endParaRPr lang="en-US" sz="4000" u="sng" dirty="0">
              <a:solidFill>
                <a:srgbClr val="0070C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88818" y="942761"/>
            <a:ext cx="835260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Use the Law of </a:t>
            </a:r>
            <a:r>
              <a:rPr lang="en-US" sz="2400" dirty="0" err="1" smtClean="0"/>
              <a:t>Sines</a:t>
            </a:r>
            <a:r>
              <a:rPr lang="en-US" sz="2400" dirty="0" smtClean="0"/>
              <a:t> to solve the triangle.  Round decimal answer</a:t>
            </a:r>
          </a:p>
          <a:p>
            <a:r>
              <a:rPr lang="en-US" sz="2400" dirty="0" smtClean="0"/>
              <a:t>To nearest tenth.</a:t>
            </a:r>
            <a:endParaRPr lang="en-US" sz="2400" dirty="0"/>
          </a:p>
        </p:txBody>
      </p:sp>
      <p:sp>
        <p:nvSpPr>
          <p:cNvPr id="4" name="Isosceles Triangle 3"/>
          <p:cNvSpPr/>
          <p:nvPr/>
        </p:nvSpPr>
        <p:spPr>
          <a:xfrm rot="1400523">
            <a:off x="900545" y="2039345"/>
            <a:ext cx="2209800" cy="1828800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71102" y="3124200"/>
            <a:ext cx="324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A</a:t>
            </a:r>
            <a:endParaRPr lang="en-US" b="1" dirty="0"/>
          </a:p>
        </p:txBody>
      </p:sp>
      <p:sp>
        <p:nvSpPr>
          <p:cNvPr id="6" name="TextBox 5"/>
          <p:cNvSpPr txBox="1"/>
          <p:nvPr/>
        </p:nvSpPr>
        <p:spPr>
          <a:xfrm>
            <a:off x="2669523" y="4231090"/>
            <a:ext cx="3145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B</a:t>
            </a:r>
            <a:endParaRPr lang="en-US" b="1" dirty="0"/>
          </a:p>
        </p:txBody>
      </p:sp>
      <p:sp>
        <p:nvSpPr>
          <p:cNvPr id="7" name="TextBox 6"/>
          <p:cNvSpPr txBox="1"/>
          <p:nvPr/>
        </p:nvSpPr>
        <p:spPr>
          <a:xfrm>
            <a:off x="2286874" y="1773758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C</a:t>
            </a:r>
            <a:endParaRPr lang="en-US" b="1" dirty="0"/>
          </a:p>
        </p:txBody>
      </p:sp>
      <p:sp>
        <p:nvSpPr>
          <p:cNvPr id="8" name="TextBox 7"/>
          <p:cNvSpPr txBox="1"/>
          <p:nvPr/>
        </p:nvSpPr>
        <p:spPr>
          <a:xfrm>
            <a:off x="1259252" y="2327756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77659" y="386175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17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615021" y="280317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18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762000" y="3172507"/>
            <a:ext cx="4972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51</a:t>
            </a:r>
            <a:r>
              <a:rPr lang="en-US" baseline="30000" dirty="0" smtClean="0">
                <a:solidFill>
                  <a:srgbClr val="FF0000"/>
                </a:solidFill>
              </a:rPr>
              <a:t>0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4753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</TotalTime>
  <Words>244</Words>
  <Application>Microsoft Office PowerPoint</Application>
  <PresentationFormat>On-screen Show (4:3)</PresentationFormat>
  <Paragraphs>55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Law of Sines Standard:  G.SRT.11</vt:lpstr>
      <vt:lpstr>PowerPoint Presentation</vt:lpstr>
      <vt:lpstr>Law of Sines</vt:lpstr>
      <vt:lpstr>Practice 1</vt:lpstr>
      <vt:lpstr>Practice 2</vt:lpstr>
      <vt:lpstr>PowerPoint Presentation</vt:lpstr>
      <vt:lpstr>PowerPoint Presentation</vt:lpstr>
      <vt:lpstr>Homework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Law of Sines Standard:  G.SRT.11</dc:title>
  <dc:creator>Arvid Lumanauw</dc:creator>
  <cp:lastModifiedBy>Arvid Lumanauw</cp:lastModifiedBy>
  <cp:revision>9</cp:revision>
  <dcterms:created xsi:type="dcterms:W3CDTF">2013-10-11T00:03:58Z</dcterms:created>
  <dcterms:modified xsi:type="dcterms:W3CDTF">2013-10-11T02:08:36Z</dcterms:modified>
</cp:coreProperties>
</file>