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4" r:id="rId6"/>
    <p:sldId id="265" r:id="rId7"/>
    <p:sldId id="266" r:id="rId8"/>
    <p:sldId id="268" r:id="rId9"/>
    <p:sldId id="261" r:id="rId10"/>
    <p:sldId id="267" r:id="rId11"/>
    <p:sldId id="269" r:id="rId12"/>
    <p:sldId id="260" r:id="rId13"/>
    <p:sldId id="263" r:id="rId14"/>
    <p:sldId id="26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D5002D5-D208-47B0-9F6E-1B0084F5587A}" type="datetimeFigureOut">
              <a:rPr lang="en-US" smtClean="0"/>
              <a:t>1/27/2014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625B003-055E-4A3E-907D-1005972F2040}"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002D5-D208-47B0-9F6E-1B0084F5587A}"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5B003-055E-4A3E-907D-1005972F20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002D5-D208-47B0-9F6E-1B0084F5587A}"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5B003-055E-4A3E-907D-1005972F20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5002D5-D208-47B0-9F6E-1B0084F5587A}"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5B003-055E-4A3E-907D-1005972F20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5002D5-D208-47B0-9F6E-1B0084F5587A}"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5B003-055E-4A3E-907D-1005972F204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D5002D5-D208-47B0-9F6E-1B0084F5587A}" type="datetimeFigureOut">
              <a:rPr lang="en-US" smtClean="0"/>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5B003-055E-4A3E-907D-1005972F2040}"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5002D5-D208-47B0-9F6E-1B0084F5587A}" type="datetimeFigureOut">
              <a:rPr lang="en-US" smtClean="0"/>
              <a:t>1/27/2014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25B003-055E-4A3E-907D-1005972F20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5002D5-D208-47B0-9F6E-1B0084F5587A}" type="datetimeFigureOut">
              <a:rPr lang="en-US" smtClean="0"/>
              <a:t>1/27/2014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25B003-055E-4A3E-907D-1005972F20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002D5-D208-47B0-9F6E-1B0084F5587A}" type="datetimeFigureOut">
              <a:rPr lang="en-US" smtClean="0"/>
              <a:t>1/27/2014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25B003-055E-4A3E-907D-1005972F20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D5002D5-D208-47B0-9F6E-1B0084F5587A}" type="datetimeFigureOut">
              <a:rPr lang="en-US" smtClean="0"/>
              <a:t>1/27/2014</a:t>
            </a:fld>
            <a:endParaRPr lang="en-US"/>
          </a:p>
        </p:txBody>
      </p:sp>
      <p:sp>
        <p:nvSpPr>
          <p:cNvPr id="7" name="Slide Number Placeholder 6"/>
          <p:cNvSpPr>
            <a:spLocks noGrp="1"/>
          </p:cNvSpPr>
          <p:nvPr>
            <p:ph type="sldNum" sz="quarter" idx="12"/>
          </p:nvPr>
        </p:nvSpPr>
        <p:spPr/>
        <p:txBody>
          <a:bodyPr/>
          <a:lstStyle/>
          <a:p>
            <a:fld id="{9625B003-055E-4A3E-907D-1005972F2040}"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5002D5-D208-47B0-9F6E-1B0084F5587A}" type="datetimeFigureOut">
              <a:rPr lang="en-US" smtClean="0"/>
              <a:t>1/27/2014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9625B003-055E-4A3E-907D-1005972F204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D5002D5-D208-47B0-9F6E-1B0084F5587A}" type="datetimeFigureOut">
              <a:rPr lang="en-US" smtClean="0"/>
              <a:t>1/27/2014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625B003-055E-4A3E-907D-1005972F204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6.tmp"/><Relationship Id="rId1" Type="http://schemas.openxmlformats.org/officeDocument/2006/relationships/slideLayout" Target="../slideLayouts/slideLayout2.xml"/><Relationship Id="rId4" Type="http://schemas.openxmlformats.org/officeDocument/2006/relationships/image" Target="../media/image8.tmp"/></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learnzillion.com/lessons/3227-construct-a-line-of-best-fit#quickcode-moda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t>Scatter Plots</a:t>
            </a:r>
            <a:endParaRPr lang="en-US" sz="5400" dirty="0"/>
          </a:p>
        </p:txBody>
      </p:sp>
      <p:sp>
        <p:nvSpPr>
          <p:cNvPr id="3" name="Subtitle 2"/>
          <p:cNvSpPr>
            <a:spLocks noGrp="1"/>
          </p:cNvSpPr>
          <p:nvPr>
            <p:ph type="subTitle" idx="1"/>
          </p:nvPr>
        </p:nvSpPr>
        <p:spPr/>
        <p:txBody>
          <a:bodyPr>
            <a:normAutofit/>
          </a:bodyPr>
          <a:lstStyle/>
          <a:p>
            <a:r>
              <a:rPr lang="en-US" sz="2400" dirty="0" smtClean="0"/>
              <a:t>Math 8.  Unit 5</a:t>
            </a:r>
            <a:endParaRPr lang="en-US" sz="2400" dirty="0"/>
          </a:p>
        </p:txBody>
      </p:sp>
    </p:spTree>
    <p:extLst>
      <p:ext uri="{BB962C8B-B14F-4D97-AF65-F5344CB8AC3E}">
        <p14:creationId xmlns:p14="http://schemas.microsoft.com/office/powerpoint/2010/main" val="1956822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Correlation</a:t>
            </a:r>
            <a:endParaRPr lang="en-US" dirty="0"/>
          </a:p>
        </p:txBody>
      </p:sp>
      <p:sp>
        <p:nvSpPr>
          <p:cNvPr id="3" name="Content Placeholder 2"/>
          <p:cNvSpPr>
            <a:spLocks noGrp="1"/>
          </p:cNvSpPr>
          <p:nvPr>
            <p:ph idx="1"/>
          </p:nvPr>
        </p:nvSpPr>
        <p:spPr/>
        <p:txBody>
          <a:bodyPr/>
          <a:lstStyle/>
          <a:p>
            <a:r>
              <a:rPr lang="en-US" dirty="0" smtClean="0"/>
              <a:t>When one value has nothing to do with the other.</a:t>
            </a:r>
            <a:endParaRPr lang="en-US"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3428999"/>
            <a:ext cx="2209800" cy="2762250"/>
          </a:xfrm>
          <a:prstGeom prst="rect">
            <a:avLst/>
          </a:prstGeom>
        </p:spPr>
      </p:pic>
      <p:sp>
        <p:nvSpPr>
          <p:cNvPr id="5" name="TextBox 4"/>
          <p:cNvSpPr txBox="1"/>
          <p:nvPr/>
        </p:nvSpPr>
        <p:spPr>
          <a:xfrm>
            <a:off x="4800600" y="4114800"/>
            <a:ext cx="2076209" cy="646331"/>
          </a:xfrm>
          <a:prstGeom prst="rect">
            <a:avLst/>
          </a:prstGeom>
          <a:noFill/>
        </p:spPr>
        <p:txBody>
          <a:bodyPr wrap="none" rtlCol="0">
            <a:spAutoFit/>
          </a:bodyPr>
          <a:lstStyle/>
          <a:p>
            <a:r>
              <a:rPr lang="en-US" dirty="0" smtClean="0"/>
              <a:t>There is no </a:t>
            </a:r>
            <a:r>
              <a:rPr lang="en-US" b="1" u="sng" dirty="0" smtClean="0"/>
              <a:t>trend</a:t>
            </a:r>
            <a:r>
              <a:rPr lang="en-US" dirty="0" smtClean="0"/>
              <a:t> </a:t>
            </a:r>
          </a:p>
          <a:p>
            <a:r>
              <a:rPr lang="en-US" dirty="0" smtClean="0"/>
              <a:t>In the data</a:t>
            </a:r>
            <a:endParaRPr lang="en-US" dirty="0"/>
          </a:p>
        </p:txBody>
      </p:sp>
    </p:spTree>
    <p:extLst>
      <p:ext uri="{BB962C8B-B14F-4D97-AF65-F5344CB8AC3E}">
        <p14:creationId xmlns:p14="http://schemas.microsoft.com/office/powerpoint/2010/main" val="1522706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of best fit example</a:t>
            </a:r>
            <a:endParaRPr lang="en-US"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8186" y="2826041"/>
            <a:ext cx="4142509" cy="2480642"/>
          </a:xfr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2782" y="2847162"/>
            <a:ext cx="4096512" cy="2438400"/>
          </a:xfrm>
          <a:prstGeom prst="rect">
            <a:avLst/>
          </a:prstGeom>
        </p:spPr>
      </p:pic>
      <p:pic>
        <p:nvPicPr>
          <p:cNvPr id="6" name="Picture 5"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600" y="2438400"/>
            <a:ext cx="3267531" cy="381053"/>
          </a:xfrm>
          <a:prstGeom prst="rect">
            <a:avLst/>
          </a:prstGeom>
        </p:spPr>
      </p:pic>
      <p:cxnSp>
        <p:nvCxnSpPr>
          <p:cNvPr id="8" name="Straight Connector 7"/>
          <p:cNvCxnSpPr/>
          <p:nvPr/>
        </p:nvCxnSpPr>
        <p:spPr>
          <a:xfrm flipV="1">
            <a:off x="3200400" y="3048000"/>
            <a:ext cx="0" cy="20574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838200" y="3352800"/>
            <a:ext cx="2362200" cy="0"/>
          </a:xfrm>
          <a:prstGeom prst="straightConnector1">
            <a:avLst/>
          </a:prstGeom>
          <a:ln w="1905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838200" y="3810000"/>
            <a:ext cx="2362200" cy="0"/>
          </a:xfrm>
          <a:prstGeom prst="straightConnector1">
            <a:avLst/>
          </a:prstGeom>
          <a:ln w="1905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90600" y="5562600"/>
            <a:ext cx="7205819" cy="369332"/>
          </a:xfrm>
          <a:prstGeom prst="rect">
            <a:avLst/>
          </a:prstGeom>
          <a:noFill/>
        </p:spPr>
        <p:txBody>
          <a:bodyPr wrap="none" rtlCol="0">
            <a:spAutoFit/>
          </a:bodyPr>
          <a:lstStyle/>
          <a:p>
            <a:r>
              <a:rPr lang="en-US" dirty="0" smtClean="0">
                <a:solidFill>
                  <a:srgbClr val="FF0000"/>
                </a:solidFill>
              </a:rPr>
              <a:t>It looks like in 2005, the sea level rose between 19mm to 35 mm</a:t>
            </a:r>
            <a:endParaRPr lang="en-US" dirty="0">
              <a:solidFill>
                <a:srgbClr val="FF0000"/>
              </a:solidFill>
            </a:endParaRPr>
          </a:p>
        </p:txBody>
      </p:sp>
      <p:sp>
        <p:nvSpPr>
          <p:cNvPr id="15" name="Right Arrow 14"/>
          <p:cNvSpPr/>
          <p:nvPr/>
        </p:nvSpPr>
        <p:spPr>
          <a:xfrm rot="14902452">
            <a:off x="5857945" y="2643611"/>
            <a:ext cx="1066800" cy="1524000"/>
          </a:xfrm>
          <a:prstGeom prst="rightArrow">
            <a:avLst/>
          </a:prstGeom>
          <a:gradFill flip="none" rotWithShape="1">
            <a:gsLst>
              <a:gs pos="50000">
                <a:schemeClr val="accent1">
                  <a:tint val="66000"/>
                  <a:satMod val="160000"/>
                  <a:alpha val="21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rot="4076740">
            <a:off x="6316727" y="3789660"/>
            <a:ext cx="1066800" cy="1524000"/>
          </a:xfrm>
          <a:prstGeom prst="rightArrow">
            <a:avLst/>
          </a:prstGeom>
          <a:gradFill flip="none" rotWithShape="1">
            <a:gsLst>
              <a:gs pos="22000">
                <a:schemeClr val="accent1">
                  <a:tint val="66000"/>
                  <a:satMod val="160000"/>
                  <a:alpha val="16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248400" y="2236273"/>
            <a:ext cx="2109873" cy="646331"/>
          </a:xfrm>
          <a:prstGeom prst="rect">
            <a:avLst/>
          </a:prstGeom>
          <a:noFill/>
        </p:spPr>
        <p:txBody>
          <a:bodyPr wrap="none" rtlCol="0">
            <a:spAutoFit/>
          </a:bodyPr>
          <a:lstStyle/>
          <a:p>
            <a:r>
              <a:rPr lang="en-US" dirty="0" smtClean="0"/>
              <a:t>Equal amount of </a:t>
            </a:r>
          </a:p>
          <a:p>
            <a:r>
              <a:rPr lang="en-US" dirty="0" smtClean="0"/>
              <a:t>Points above</a:t>
            </a:r>
            <a:endParaRPr lang="en-US" dirty="0"/>
          </a:p>
        </p:txBody>
      </p:sp>
      <p:sp>
        <p:nvSpPr>
          <p:cNvPr id="19" name="TextBox 18"/>
          <p:cNvSpPr txBox="1"/>
          <p:nvPr/>
        </p:nvSpPr>
        <p:spPr>
          <a:xfrm>
            <a:off x="7620000" y="4182296"/>
            <a:ext cx="881973" cy="646331"/>
          </a:xfrm>
          <a:prstGeom prst="rect">
            <a:avLst/>
          </a:prstGeom>
          <a:noFill/>
        </p:spPr>
        <p:txBody>
          <a:bodyPr wrap="none" rtlCol="0">
            <a:spAutoFit/>
          </a:bodyPr>
          <a:lstStyle/>
          <a:p>
            <a:r>
              <a:rPr lang="en-US" dirty="0" smtClean="0"/>
              <a:t>And </a:t>
            </a:r>
          </a:p>
          <a:p>
            <a:r>
              <a:rPr lang="en-US" dirty="0" smtClean="0"/>
              <a:t>below</a:t>
            </a:r>
            <a:endParaRPr lang="en-US" dirty="0"/>
          </a:p>
        </p:txBody>
      </p:sp>
    </p:spTree>
    <p:extLst>
      <p:ext uri="{BB962C8B-B14F-4D97-AF65-F5344CB8AC3E}">
        <p14:creationId xmlns:p14="http://schemas.microsoft.com/office/powerpoint/2010/main" val="2020661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down)">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down)">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animBg="1"/>
      <p:bldP spid="17" grpId="0" animBg="1"/>
      <p:bldP spid="18"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Scatter Plot Example</a:t>
            </a:r>
            <a:endParaRPr lang="en-US" dirty="0"/>
          </a:p>
        </p:txBody>
      </p:sp>
      <p:sp>
        <p:nvSpPr>
          <p:cNvPr id="3" name="Content Placeholder 2"/>
          <p:cNvSpPr>
            <a:spLocks noGrp="1"/>
          </p:cNvSpPr>
          <p:nvPr>
            <p:ph idx="1"/>
          </p:nvPr>
        </p:nvSpPr>
        <p:spPr/>
        <p:txBody>
          <a:bodyPr/>
          <a:lstStyle/>
          <a:p>
            <a:r>
              <a:rPr lang="en-US" dirty="0" smtClean="0"/>
              <a:t>Please refer to your worksheet</a:t>
            </a:r>
            <a:endParaRPr lang="en-US" dirty="0"/>
          </a:p>
        </p:txBody>
      </p:sp>
    </p:spTree>
    <p:extLst>
      <p:ext uri="{BB962C8B-B14F-4D97-AF65-F5344CB8AC3E}">
        <p14:creationId xmlns:p14="http://schemas.microsoft.com/office/powerpoint/2010/main" val="1491710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normAutofit lnSpcReduction="10000"/>
          </a:bodyPr>
          <a:lstStyle/>
          <a:p>
            <a:r>
              <a:rPr lang="en-US" dirty="0" smtClean="0"/>
              <a:t>Please write a paragraph ( 2 – 3 sentences) on what you learned today</a:t>
            </a:r>
          </a:p>
          <a:p>
            <a:endParaRPr lang="en-US" dirty="0"/>
          </a:p>
          <a:p>
            <a:r>
              <a:rPr lang="en-US" dirty="0" smtClean="0"/>
              <a:t>“Today, I learned______________________”</a:t>
            </a:r>
          </a:p>
          <a:p>
            <a:r>
              <a:rPr lang="en-US" dirty="0" smtClean="0"/>
              <a:t>“I found _______ easy to do because____”</a:t>
            </a:r>
          </a:p>
          <a:p>
            <a:r>
              <a:rPr lang="en-US" dirty="0" smtClean="0"/>
              <a:t>“Today I had a problem with ____ this was because ________”</a:t>
            </a:r>
          </a:p>
          <a:p>
            <a:r>
              <a:rPr lang="en-US" dirty="0" smtClean="0"/>
              <a:t>“I need to improve my _____ because ___”</a:t>
            </a:r>
            <a:br>
              <a:rPr lang="en-US" dirty="0" smtClean="0"/>
            </a:br>
            <a:endParaRPr lang="en-US" dirty="0"/>
          </a:p>
        </p:txBody>
      </p:sp>
    </p:spTree>
    <p:extLst>
      <p:ext uri="{BB962C8B-B14F-4D97-AF65-F5344CB8AC3E}">
        <p14:creationId xmlns:p14="http://schemas.microsoft.com/office/powerpoint/2010/main" val="17056275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Line of Best fit worksheet</a:t>
            </a:r>
            <a:endParaRPr lang="en-US" dirty="0"/>
          </a:p>
        </p:txBody>
      </p:sp>
    </p:spTree>
    <p:extLst>
      <p:ext uri="{BB962C8B-B14F-4D97-AF65-F5344CB8AC3E}">
        <p14:creationId xmlns:p14="http://schemas.microsoft.com/office/powerpoint/2010/main" val="2036648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a:t>Construct and interpret scatter plots for bivariate measurement data </a:t>
            </a:r>
          </a:p>
        </p:txBody>
      </p:sp>
    </p:spTree>
    <p:extLst>
      <p:ext uri="{BB962C8B-B14F-4D97-AF65-F5344CB8AC3E}">
        <p14:creationId xmlns:p14="http://schemas.microsoft.com/office/powerpoint/2010/main" val="3294049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Core Standard</a:t>
            </a:r>
            <a:endParaRPr lang="en-US" dirty="0"/>
          </a:p>
        </p:txBody>
      </p:sp>
      <p:sp>
        <p:nvSpPr>
          <p:cNvPr id="3" name="Content Placeholder 2"/>
          <p:cNvSpPr>
            <a:spLocks noGrp="1"/>
          </p:cNvSpPr>
          <p:nvPr>
            <p:ph idx="1"/>
          </p:nvPr>
        </p:nvSpPr>
        <p:spPr/>
        <p:txBody>
          <a:bodyPr/>
          <a:lstStyle/>
          <a:p>
            <a:r>
              <a:rPr lang="en-US" b="1" dirty="0"/>
              <a:t>8.SP.1</a:t>
            </a:r>
            <a:r>
              <a:rPr lang="en-US" dirty="0"/>
              <a:t> Construct and interpret scatter plots for bivariate measurement data to investigate patterns of association between two quantities. Describe patterns such as clustering, outliers, positive or negative association, linear association, and nonlinear association.</a:t>
            </a:r>
          </a:p>
        </p:txBody>
      </p:sp>
    </p:spTree>
    <p:extLst>
      <p:ext uri="{BB962C8B-B14F-4D97-AF65-F5344CB8AC3E}">
        <p14:creationId xmlns:p14="http://schemas.microsoft.com/office/powerpoint/2010/main" val="879119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Scatter Plots</a:t>
            </a:r>
            <a:endParaRPr lang="en-US" dirty="0"/>
          </a:p>
        </p:txBody>
      </p:sp>
      <p:sp>
        <p:nvSpPr>
          <p:cNvPr id="3" name="Content Placeholder 2"/>
          <p:cNvSpPr>
            <a:spLocks noGrp="1"/>
          </p:cNvSpPr>
          <p:nvPr>
            <p:ph idx="1"/>
          </p:nvPr>
        </p:nvSpPr>
        <p:spPr/>
        <p:txBody>
          <a:bodyPr/>
          <a:lstStyle/>
          <a:p>
            <a:r>
              <a:rPr lang="en-US" dirty="0"/>
              <a:t>A graph of plotted points that show the relationship between two sets of data.</a:t>
            </a: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3449781"/>
            <a:ext cx="3429000" cy="2886185"/>
          </a:xfrm>
          <a:prstGeom prst="rect">
            <a:avLst/>
          </a:prstGeom>
        </p:spPr>
      </p:pic>
      <p:sp>
        <p:nvSpPr>
          <p:cNvPr id="6" name="TextBox 5"/>
          <p:cNvSpPr txBox="1"/>
          <p:nvPr/>
        </p:nvSpPr>
        <p:spPr>
          <a:xfrm>
            <a:off x="4876799" y="3983398"/>
            <a:ext cx="3029997" cy="923330"/>
          </a:xfrm>
          <a:prstGeom prst="rect">
            <a:avLst/>
          </a:prstGeom>
          <a:noFill/>
        </p:spPr>
        <p:txBody>
          <a:bodyPr wrap="none" rtlCol="0">
            <a:spAutoFit/>
          </a:bodyPr>
          <a:lstStyle/>
          <a:p>
            <a:r>
              <a:rPr lang="en-US" dirty="0" smtClean="0"/>
              <a:t>In this example, each dot</a:t>
            </a:r>
          </a:p>
          <a:p>
            <a:r>
              <a:rPr lang="en-US" dirty="0" smtClean="0"/>
              <a:t>Represents one person’s </a:t>
            </a:r>
          </a:p>
          <a:p>
            <a:r>
              <a:rPr lang="en-US" dirty="0" smtClean="0"/>
              <a:t>Weight versus their height</a:t>
            </a:r>
            <a:endParaRPr lang="en-US" dirty="0"/>
          </a:p>
        </p:txBody>
      </p:sp>
      <p:sp>
        <p:nvSpPr>
          <p:cNvPr id="5" name="TextBox 4"/>
          <p:cNvSpPr txBox="1"/>
          <p:nvPr/>
        </p:nvSpPr>
        <p:spPr>
          <a:xfrm>
            <a:off x="4885898" y="5181600"/>
            <a:ext cx="2855269" cy="646331"/>
          </a:xfrm>
          <a:prstGeom prst="rect">
            <a:avLst/>
          </a:prstGeom>
          <a:noFill/>
        </p:spPr>
        <p:txBody>
          <a:bodyPr wrap="none" rtlCol="0">
            <a:spAutoFit/>
          </a:bodyPr>
          <a:lstStyle/>
          <a:p>
            <a:r>
              <a:rPr lang="en-US" dirty="0" smtClean="0"/>
              <a:t>Notice, there is an uphill</a:t>
            </a:r>
          </a:p>
          <a:p>
            <a:r>
              <a:rPr lang="en-US" dirty="0" smtClean="0"/>
              <a:t>trend</a:t>
            </a:r>
            <a:endParaRPr lang="en-US" dirty="0"/>
          </a:p>
        </p:txBody>
      </p:sp>
    </p:spTree>
    <p:extLst>
      <p:ext uri="{BB962C8B-B14F-4D97-AF65-F5344CB8AC3E}">
        <p14:creationId xmlns:p14="http://schemas.microsoft.com/office/powerpoint/2010/main" val="273524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 </a:t>
            </a:r>
            <a:endParaRPr lang="en-US" dirty="0"/>
          </a:p>
        </p:txBody>
      </p:sp>
      <p:sp>
        <p:nvSpPr>
          <p:cNvPr id="3" name="Content Placeholder 2"/>
          <p:cNvSpPr>
            <a:spLocks noGrp="1"/>
          </p:cNvSpPr>
          <p:nvPr>
            <p:ph idx="1"/>
          </p:nvPr>
        </p:nvSpPr>
        <p:spPr/>
        <p:txBody>
          <a:bodyPr/>
          <a:lstStyle/>
          <a:p>
            <a:r>
              <a:rPr lang="en-US" dirty="0"/>
              <a:t>When two sets of data are strongly linked together we say they have a </a:t>
            </a:r>
            <a:r>
              <a:rPr lang="en-US" b="1" dirty="0"/>
              <a:t>High Correlation</a:t>
            </a:r>
            <a:r>
              <a:rPr lang="en-US" dirty="0" smtClean="0"/>
              <a:t>.</a:t>
            </a:r>
          </a:p>
          <a:p>
            <a:pPr marL="68580" indent="0">
              <a:buNone/>
            </a:pPr>
            <a:endParaRPr lang="en-US" dirty="0"/>
          </a:p>
        </p:txBody>
      </p:sp>
    </p:spTree>
    <p:extLst>
      <p:ext uri="{BB962C8B-B14F-4D97-AF65-F5344CB8AC3E}">
        <p14:creationId xmlns:p14="http://schemas.microsoft.com/office/powerpoint/2010/main" val="2537160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Types of Correlation</a:t>
            </a:r>
            <a:endParaRPr lang="en-US" dirty="0"/>
          </a:p>
        </p:txBody>
      </p:sp>
      <p:sp>
        <p:nvSpPr>
          <p:cNvPr id="3" name="Content Placeholder 2"/>
          <p:cNvSpPr>
            <a:spLocks noGrp="1"/>
          </p:cNvSpPr>
          <p:nvPr>
            <p:ph idx="1"/>
          </p:nvPr>
        </p:nvSpPr>
        <p:spPr/>
        <p:txBody>
          <a:bodyPr/>
          <a:lstStyle/>
          <a:p>
            <a:r>
              <a:rPr lang="en-US" dirty="0" smtClean="0"/>
              <a:t>Positive </a:t>
            </a:r>
          </a:p>
          <a:p>
            <a:r>
              <a:rPr lang="en-US" dirty="0" smtClean="0"/>
              <a:t>Negative</a:t>
            </a:r>
          </a:p>
          <a:p>
            <a:r>
              <a:rPr lang="en-US" dirty="0" smtClean="0"/>
              <a:t>None</a:t>
            </a:r>
            <a:endParaRPr lang="en-US" dirty="0"/>
          </a:p>
        </p:txBody>
      </p:sp>
    </p:spTree>
    <p:extLst>
      <p:ext uri="{BB962C8B-B14F-4D97-AF65-F5344CB8AC3E}">
        <p14:creationId xmlns:p14="http://schemas.microsoft.com/office/powerpoint/2010/main" val="1652162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Correlation</a:t>
            </a:r>
            <a:endParaRPr lang="en-US" dirty="0"/>
          </a:p>
        </p:txBody>
      </p:sp>
      <p:sp>
        <p:nvSpPr>
          <p:cNvPr id="3" name="Content Placeholder 2"/>
          <p:cNvSpPr>
            <a:spLocks noGrp="1"/>
          </p:cNvSpPr>
          <p:nvPr>
            <p:ph idx="1"/>
          </p:nvPr>
        </p:nvSpPr>
        <p:spPr/>
        <p:txBody>
          <a:bodyPr/>
          <a:lstStyle/>
          <a:p>
            <a:r>
              <a:rPr lang="en-US" dirty="0"/>
              <a:t>Correlation is </a:t>
            </a:r>
            <a:r>
              <a:rPr lang="en-US" b="1" dirty="0"/>
              <a:t>Positive</a:t>
            </a:r>
            <a:r>
              <a:rPr lang="en-US" dirty="0"/>
              <a:t> when the values </a:t>
            </a:r>
            <a:r>
              <a:rPr lang="en-US" b="1" dirty="0" smtClean="0"/>
              <a:t>increase</a:t>
            </a:r>
            <a:r>
              <a:rPr lang="en-US" dirty="0"/>
              <a:t> together</a:t>
            </a: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3581400"/>
            <a:ext cx="2362200" cy="2113549"/>
          </a:xfrm>
          <a:prstGeom prst="rect">
            <a:avLst/>
          </a:prstGeom>
        </p:spPr>
      </p:pic>
      <p:sp>
        <p:nvSpPr>
          <p:cNvPr id="5" name="TextBox 4"/>
          <p:cNvSpPr txBox="1"/>
          <p:nvPr/>
        </p:nvSpPr>
        <p:spPr>
          <a:xfrm>
            <a:off x="4756632" y="4684931"/>
            <a:ext cx="2669320" cy="646331"/>
          </a:xfrm>
          <a:prstGeom prst="rect">
            <a:avLst/>
          </a:prstGeom>
          <a:noFill/>
        </p:spPr>
        <p:txBody>
          <a:bodyPr wrap="none" rtlCol="0">
            <a:spAutoFit/>
          </a:bodyPr>
          <a:lstStyle/>
          <a:p>
            <a:r>
              <a:rPr lang="en-US" dirty="0" smtClean="0"/>
              <a:t>Think </a:t>
            </a:r>
            <a:r>
              <a:rPr lang="en-US" u="sng" dirty="0" smtClean="0"/>
              <a:t>Positive Slope</a:t>
            </a:r>
          </a:p>
          <a:p>
            <a:r>
              <a:rPr lang="en-US" dirty="0" smtClean="0"/>
              <a:t>Uphill from left to right.</a:t>
            </a:r>
            <a:endParaRPr lang="en-US" dirty="0"/>
          </a:p>
        </p:txBody>
      </p:sp>
      <p:sp>
        <p:nvSpPr>
          <p:cNvPr id="6" name="TextBox 5"/>
          <p:cNvSpPr txBox="1"/>
          <p:nvPr/>
        </p:nvSpPr>
        <p:spPr>
          <a:xfrm>
            <a:off x="4756632" y="3904565"/>
            <a:ext cx="2276585" cy="646331"/>
          </a:xfrm>
          <a:prstGeom prst="rect">
            <a:avLst/>
          </a:prstGeom>
          <a:noFill/>
        </p:spPr>
        <p:txBody>
          <a:bodyPr wrap="none" rtlCol="0">
            <a:spAutoFit/>
          </a:bodyPr>
          <a:lstStyle/>
          <a:p>
            <a:r>
              <a:rPr lang="en-US" dirty="0" smtClean="0"/>
              <a:t>Notice, there is an </a:t>
            </a:r>
          </a:p>
          <a:p>
            <a:r>
              <a:rPr lang="en-US" dirty="0" smtClean="0"/>
              <a:t>Uphill trend </a:t>
            </a:r>
            <a:endParaRPr lang="en-US" dirty="0"/>
          </a:p>
        </p:txBody>
      </p:sp>
    </p:spTree>
    <p:extLst>
      <p:ext uri="{BB962C8B-B14F-4D97-AF65-F5344CB8AC3E}">
        <p14:creationId xmlns:p14="http://schemas.microsoft.com/office/powerpoint/2010/main" val="2564513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Correlation</a:t>
            </a:r>
            <a:endParaRPr lang="en-US" dirty="0"/>
          </a:p>
        </p:txBody>
      </p:sp>
      <p:sp>
        <p:nvSpPr>
          <p:cNvPr id="3" name="Content Placeholder 2"/>
          <p:cNvSpPr>
            <a:spLocks noGrp="1"/>
          </p:cNvSpPr>
          <p:nvPr>
            <p:ph idx="1"/>
          </p:nvPr>
        </p:nvSpPr>
        <p:spPr/>
        <p:txBody>
          <a:bodyPr/>
          <a:lstStyle/>
          <a:p>
            <a:r>
              <a:rPr lang="en-US" dirty="0"/>
              <a:t>Correlation is </a:t>
            </a:r>
            <a:r>
              <a:rPr lang="en-US" b="1" dirty="0"/>
              <a:t>Negative</a:t>
            </a:r>
            <a:r>
              <a:rPr lang="en-US" dirty="0"/>
              <a:t> when one value </a:t>
            </a:r>
            <a:r>
              <a:rPr lang="en-US" b="1" dirty="0"/>
              <a:t>decreases</a:t>
            </a:r>
            <a:r>
              <a:rPr lang="en-US" dirty="0"/>
              <a:t> as the other increases</a:t>
            </a:r>
          </a:p>
          <a:p>
            <a:pPr marL="68580" indent="0">
              <a:buNone/>
            </a:pPr>
            <a:endParaRPr lang="en-US"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3733800"/>
            <a:ext cx="2590800" cy="2289544"/>
          </a:xfrm>
          <a:prstGeom prst="rect">
            <a:avLst/>
          </a:prstGeom>
        </p:spPr>
      </p:pic>
      <p:sp>
        <p:nvSpPr>
          <p:cNvPr id="5" name="TextBox 4"/>
          <p:cNvSpPr txBox="1"/>
          <p:nvPr/>
        </p:nvSpPr>
        <p:spPr>
          <a:xfrm>
            <a:off x="4800599" y="4903593"/>
            <a:ext cx="2953053" cy="646331"/>
          </a:xfrm>
          <a:prstGeom prst="rect">
            <a:avLst/>
          </a:prstGeom>
          <a:noFill/>
        </p:spPr>
        <p:txBody>
          <a:bodyPr wrap="none" rtlCol="0">
            <a:spAutoFit/>
          </a:bodyPr>
          <a:lstStyle/>
          <a:p>
            <a:r>
              <a:rPr lang="en-US" dirty="0" smtClean="0"/>
              <a:t>Think </a:t>
            </a:r>
            <a:r>
              <a:rPr lang="en-US" u="sng" dirty="0" smtClean="0"/>
              <a:t>Negative Slope</a:t>
            </a:r>
            <a:r>
              <a:rPr lang="en-US" dirty="0" smtClean="0"/>
              <a:t>,</a:t>
            </a:r>
          </a:p>
          <a:p>
            <a:r>
              <a:rPr lang="en-US" dirty="0" smtClean="0"/>
              <a:t>Downhill from left to right</a:t>
            </a:r>
            <a:endParaRPr lang="en-US" dirty="0"/>
          </a:p>
        </p:txBody>
      </p:sp>
      <p:sp>
        <p:nvSpPr>
          <p:cNvPr id="7" name="TextBox 6"/>
          <p:cNvSpPr txBox="1"/>
          <p:nvPr/>
        </p:nvSpPr>
        <p:spPr>
          <a:xfrm>
            <a:off x="4800599" y="4114800"/>
            <a:ext cx="2135521" cy="646331"/>
          </a:xfrm>
          <a:prstGeom prst="rect">
            <a:avLst/>
          </a:prstGeom>
          <a:noFill/>
        </p:spPr>
        <p:txBody>
          <a:bodyPr wrap="none" rtlCol="0">
            <a:spAutoFit/>
          </a:bodyPr>
          <a:lstStyle/>
          <a:p>
            <a:r>
              <a:rPr lang="en-US" dirty="0" smtClean="0"/>
              <a:t>Notice, there is a </a:t>
            </a:r>
          </a:p>
          <a:p>
            <a:r>
              <a:rPr lang="en-US" dirty="0" smtClean="0"/>
              <a:t>Downhill trend</a:t>
            </a:r>
            <a:endParaRPr lang="en-US" dirty="0"/>
          </a:p>
        </p:txBody>
      </p:sp>
    </p:spTree>
    <p:extLst>
      <p:ext uri="{BB962C8B-B14F-4D97-AF65-F5344CB8AC3E}">
        <p14:creationId xmlns:p14="http://schemas.microsoft.com/office/powerpoint/2010/main" val="378722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of best fit</a:t>
            </a:r>
            <a:endParaRPr lang="en-US" dirty="0"/>
          </a:p>
        </p:txBody>
      </p:sp>
      <p:sp>
        <p:nvSpPr>
          <p:cNvPr id="3" name="Content Placeholder 2"/>
          <p:cNvSpPr>
            <a:spLocks noGrp="1"/>
          </p:cNvSpPr>
          <p:nvPr>
            <p:ph idx="1"/>
          </p:nvPr>
        </p:nvSpPr>
        <p:spPr/>
        <p:txBody>
          <a:bodyPr/>
          <a:lstStyle/>
          <a:p>
            <a:r>
              <a:rPr lang="en-US" dirty="0" smtClean="0">
                <a:hlinkClick r:id="rId2"/>
              </a:rPr>
              <a:t>Video</a:t>
            </a:r>
            <a:endParaRPr lang="en-US" dirty="0"/>
          </a:p>
        </p:txBody>
      </p:sp>
    </p:spTree>
    <p:extLst>
      <p:ext uri="{BB962C8B-B14F-4D97-AF65-F5344CB8AC3E}">
        <p14:creationId xmlns:p14="http://schemas.microsoft.com/office/powerpoint/2010/main" val="10631818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116</TotalTime>
  <Words>276</Words>
  <Application>Microsoft Office PowerPoint</Application>
  <PresentationFormat>On-screen Show (4:3)</PresentationFormat>
  <Paragraphs>54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Austin</vt:lpstr>
      <vt:lpstr>Scatter Plots</vt:lpstr>
      <vt:lpstr>Objective</vt:lpstr>
      <vt:lpstr>Common Core Standard</vt:lpstr>
      <vt:lpstr>Scatter Plots</vt:lpstr>
      <vt:lpstr>Correlation </vt:lpstr>
      <vt:lpstr>3 Types of Correlation</vt:lpstr>
      <vt:lpstr>Positive Correlation</vt:lpstr>
      <vt:lpstr>Negative Correlation</vt:lpstr>
      <vt:lpstr>Line of best fit</vt:lpstr>
      <vt:lpstr>No Correlation</vt:lpstr>
      <vt:lpstr>Line of best fit example</vt:lpstr>
      <vt:lpstr>Scatter Plot Example</vt:lpstr>
      <vt:lpstr>Reflection</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Scatter Plots</dc:title>
  <dc:creator>Arvid Lumanauw</dc:creator>
  <cp:lastModifiedBy>Test Bench</cp:lastModifiedBy>
  <cp:revision>19</cp:revision>
  <dcterms:created xsi:type="dcterms:W3CDTF">2014-01-27T00:08:55Z</dcterms:created>
  <dcterms:modified xsi:type="dcterms:W3CDTF">2014-01-27T16:14:03Z</dcterms:modified>
</cp:coreProperties>
</file>