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3.wmf"/><Relationship Id="rId3" Type="http://schemas.openxmlformats.org/officeDocument/2006/relationships/image" Target="../media/image15.wmf"/><Relationship Id="rId7" Type="http://schemas.openxmlformats.org/officeDocument/2006/relationships/image" Target="../media/image28.wmf"/><Relationship Id="rId12" Type="http://schemas.openxmlformats.org/officeDocument/2006/relationships/image" Target="../media/image3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31.wmf"/><Relationship Id="rId5" Type="http://schemas.openxmlformats.org/officeDocument/2006/relationships/image" Target="../media/image17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F80C4A8-0C3C-4492-8E42-468A113C2FF4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58357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F791B1F-BEAD-4B0E-852C-878753685D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0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64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7A46C3-FCC1-4CA0-836A-C3498A8405B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630806-A6ED-431A-80D6-78475B6004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7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BCD125-A5BD-4684-8D38-9CB7A69028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6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2395C8-9F1A-4844-A692-0F33C9AB9C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3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867E9A-86ED-4568-AE55-C40C9B232A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2BE95E-8F83-4E65-9430-19B3962F34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3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49450"/>
            <a:ext cx="4351338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4463" y="1949450"/>
            <a:ext cx="435133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7151EA-F8F9-4B5B-8A9E-5AF7B0BE98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4872FB-9B5B-4077-8EF2-04CA0F14E7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3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29BDF4-B887-4356-92FC-1039809ED0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5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46EF96-73EA-4280-873F-4F8F7ECFC2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2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C75171-B8E3-48A5-8D6E-883AC0978A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0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E64651-0A1D-469E-B23F-E21C928B2B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4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C64993-4724-4A8C-8724-90F1EC0E52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5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2D0F57-A6B6-45BB-BA58-F1AE09BAA2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6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2825" y="684213"/>
            <a:ext cx="2212975" cy="6254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84213"/>
            <a:ext cx="6489700" cy="6254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C9942B-6DAC-44AB-B764-D004444622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8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9E71FA-938C-4E6C-8016-599DFEF971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2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927D69-ED98-49A3-A6DC-368214E38B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0226E9-2729-4645-A9BD-4CB23A44D9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312182-4BD9-46C0-89EC-06ACAAC134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1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E2A3D1-7EFC-412E-9A1D-CF804F7532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8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435DF0-9EB0-4123-A322-62AF1A4917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4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6C1516-5653-4603-8DD6-4BE8879DC5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1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7439D1A-E095-45B0-B930-DE22AA2EB97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US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20000" y="684000"/>
            <a:ext cx="8460000" cy="1023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0000" y="1949040"/>
            <a:ext cx="88556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40000" y="6318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0" y="634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0" y="634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5F9552E-06E9-4E12-BA1F-20B61AD0C7D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140" b="0" i="0" u="none" strike="noStrike">
          <a:ln>
            <a:noFill/>
          </a:ln>
          <a:latin typeface="Albany" pitchFamily="18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n-US" sz="32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2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5.bin"/><Relationship Id="rId26" Type="http://schemas.openxmlformats.org/officeDocument/2006/relationships/image" Target="../media/image23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21.wmf"/><Relationship Id="rId34" Type="http://schemas.openxmlformats.org/officeDocument/2006/relationships/image" Target="../media/image27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19.wmf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3.bin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8.bin"/><Relationship Id="rId32" Type="http://schemas.openxmlformats.org/officeDocument/2006/relationships/image" Target="../media/image2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image" Target="../media/image24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0.wmf"/><Relationship Id="rId31" Type="http://schemas.openxmlformats.org/officeDocument/2006/relationships/oleObject" Target="../embeddings/oleObject32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28.wmf"/><Relationship Id="rId25" Type="http://schemas.openxmlformats.org/officeDocument/2006/relationships/image" Target="../media/image31.wmf"/><Relationship Id="rId33" Type="http://schemas.openxmlformats.org/officeDocument/2006/relationships/image" Target="../media/image35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44.bin"/><Relationship Id="rId32" Type="http://schemas.openxmlformats.org/officeDocument/2006/relationships/oleObject" Target="../embeddings/oleObject48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46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29.wmf"/><Relationship Id="rId31" Type="http://schemas.openxmlformats.org/officeDocument/2006/relationships/image" Target="../media/image34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3512" y="198437"/>
            <a:ext cx="9692640" cy="10234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Slope of a Line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8640" y="1005840"/>
            <a:ext cx="9027000" cy="645227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z="2600" b="1" u="sng" dirty="0"/>
              <a:t>Objective</a:t>
            </a:r>
          </a:p>
          <a:p>
            <a:pPr lvl="1" rtl="0" hangingPunct="0">
              <a:buSzPct val="45000"/>
              <a:buChar char="●"/>
            </a:pPr>
            <a:r>
              <a:rPr lang="en-US" sz="2600" dirty="0"/>
              <a:t>Students find the slope of a line and are able to compute the slope of a line given two points on the line.</a:t>
            </a:r>
          </a:p>
          <a:p>
            <a:pPr lvl="1" rtl="0" hangingPunct="0">
              <a:buSzPct val="45000"/>
              <a:buChar char="●"/>
            </a:pPr>
            <a:endParaRPr lang="en-US" sz="2600" dirty="0"/>
          </a:p>
          <a:p>
            <a:pPr lvl="0"/>
            <a:r>
              <a:rPr lang="en-US" sz="2600" b="1" u="sng" dirty="0" smtClean="0"/>
              <a:t>Standard</a:t>
            </a:r>
          </a:p>
          <a:p>
            <a:pPr lvl="1"/>
            <a:r>
              <a:rPr lang="en-US" sz="2400" b="1" dirty="0"/>
              <a:t>8 F 2</a:t>
            </a:r>
            <a:r>
              <a:rPr lang="en-US" sz="2400" dirty="0"/>
              <a:t>  Compare properties of two functions each represented in a different way (algebraically, graphically, numerically in tables, or by verbal descriptions). For example, given a linear function represented by a table of values and a linear function represented by an algebraic expression, determine which function has the greater rate of change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ocabul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" y="731519"/>
            <a:ext cx="7767809" cy="215554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1" u="sng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Slope Of A Line: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 Given two points on a line, the slope is the ratio </a:t>
            </a:r>
            <a:r>
              <a:rPr lang="en-US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between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the vertical change and horizontal change between the two points.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1" u="sng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Notation</a:t>
            </a: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1957" y="182880"/>
            <a:ext cx="1954486" cy="47425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600" b="1" i="0" u="sng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Vocabulary</a:t>
            </a:r>
          </a:p>
        </p:txBody>
      </p:sp>
      <p:graphicFrame>
        <p:nvGraphicFramePr>
          <p:cNvPr id="5" name="Object 4"/>
          <p:cNvGraphicFramePr/>
          <p:nvPr/>
        </p:nvGraphicFramePr>
        <p:xfrm>
          <a:off x="1792800" y="2554560"/>
          <a:ext cx="3208680" cy="731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4" imgW="61406468" imgH="14012214" progId="">
                  <p:embed/>
                </p:oleObj>
              </mc:Choice>
              <mc:Fallback>
                <p:oleObj r:id="rId4" imgW="61406468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2800" y="2554560"/>
                        <a:ext cx="3208680" cy="731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/>
          <p:nvPr/>
        </p:nvGraphicFramePr>
        <p:xfrm>
          <a:off x="5105160" y="2554560"/>
          <a:ext cx="709920" cy="66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6" imgW="13600090" imgH="12775842" progId="">
                  <p:embed/>
                </p:oleObj>
              </mc:Choice>
              <mc:Fallback>
                <p:oleObj r:id="rId6" imgW="13600090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160" y="2554560"/>
                        <a:ext cx="709920" cy="666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/>
          <p:nvPr/>
        </p:nvGraphicFramePr>
        <p:xfrm>
          <a:off x="5933159" y="2554560"/>
          <a:ext cx="601560" cy="66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8" imgW="11539470" imgH="12775842" progId="">
                  <p:embed/>
                </p:oleObj>
              </mc:Choice>
              <mc:Fallback>
                <p:oleObj r:id="rId8" imgW="11539470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33159" y="2554560"/>
                        <a:ext cx="601560" cy="666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080" y="4206240"/>
            <a:ext cx="8503920" cy="617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en-US" sz="18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Leave some space, because we will get back to to this and write down a formula.</a:t>
            </a:r>
          </a:p>
        </p:txBody>
      </p:sp>
      <p:sp>
        <p:nvSpPr>
          <p:cNvPr id="9" name="Straight Connector 8"/>
          <p:cNvSpPr/>
          <p:nvPr/>
        </p:nvSpPr>
        <p:spPr>
          <a:xfrm flipH="1">
            <a:off x="6583679" y="2286000"/>
            <a:ext cx="640081" cy="3657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1519" y="2103120"/>
            <a:ext cx="14076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Change of 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1519" y="3255479"/>
            <a:ext cx="140904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00FF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Change of x</a:t>
            </a:r>
          </a:p>
        </p:txBody>
      </p:sp>
      <p:sp>
        <p:nvSpPr>
          <p:cNvPr id="12" name="Straight Connector 11"/>
          <p:cNvSpPr/>
          <p:nvPr/>
        </p:nvSpPr>
        <p:spPr>
          <a:xfrm flipH="1" flipV="1">
            <a:off x="6534720" y="3108959"/>
            <a:ext cx="780480" cy="274321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10" grpId="0" build="p"/>
      <p:bldP spid="11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inking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40080" y="55440"/>
            <a:ext cx="8686800" cy="6577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2000"/>
              <a:t>Finding Slope From A Graph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57600" y="914400"/>
            <a:ext cx="2743199" cy="1828800"/>
            <a:chOff x="3657600" y="914400"/>
            <a:chExt cx="2743199" cy="1828800"/>
          </a:xfrm>
        </p:grpSpPr>
        <p:sp>
          <p:nvSpPr>
            <p:cNvPr id="5" name="Freeform 4"/>
            <p:cNvSpPr/>
            <p:nvPr/>
          </p:nvSpPr>
          <p:spPr>
            <a:xfrm>
              <a:off x="3657600" y="914400"/>
              <a:ext cx="2743199" cy="1828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Select Two Points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 On Graph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aphicFrame>
          <p:nvGraphicFramePr>
            <p:cNvPr id="6" name="Object 5"/>
            <p:cNvGraphicFramePr/>
            <p:nvPr/>
          </p:nvGraphicFramePr>
          <p:xfrm>
            <a:off x="4190759" y="1645920"/>
            <a:ext cx="1497959" cy="1032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r:id="rId4" imgW="18545577" imgH="12775842" progId="">
                    <p:embed/>
                  </p:oleObj>
                </mc:Choice>
                <mc:Fallback>
                  <p:oleObj r:id="rId4" imgW="18545577" imgH="12775842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190759" y="1645920"/>
                          <a:ext cx="1497959" cy="1032480"/>
                        </a:xfrm>
                        <a:prstGeom prst="rect">
                          <a:avLst/>
                        </a:prstGeom>
                        <a:solidFill>
                          <a:srgbClr val="CFE7E5"/>
                        </a:solidFill>
                        <a:ln w="0">
                          <a:solidFill>
                            <a:srgbClr val="808080"/>
                          </a:solidFill>
                          <a:prstDash val="soli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3657600" y="2743199"/>
            <a:ext cx="2743199" cy="2263681"/>
            <a:chOff x="3657600" y="2743199"/>
            <a:chExt cx="2743199" cy="2263681"/>
          </a:xfrm>
        </p:grpSpPr>
        <p:sp>
          <p:nvSpPr>
            <p:cNvPr id="8" name="Freeform 7"/>
            <p:cNvSpPr/>
            <p:nvPr/>
          </p:nvSpPr>
          <p:spPr>
            <a:xfrm>
              <a:off x="3657600" y="3178080"/>
              <a:ext cx="2743199" cy="1828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0" u="none" strike="noStrike" kern="1200">
                  <a:ln>
                    <a:noFill/>
                  </a:ln>
                  <a:solidFill>
                    <a:srgbClr val="FF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Calculate Rise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1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Start From Lowest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Count Number Units You Go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Up To Be Same Level  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as Top Point</a:t>
              </a:r>
            </a:p>
          </p:txBody>
        </p:sp>
        <p:cxnSp>
          <p:nvCxnSpPr>
            <p:cNvPr id="9" name="Straight Arrow Connector 8"/>
            <p:cNvCxnSpPr>
              <a:endCxn id="8" idx="0"/>
            </p:cNvCxnSpPr>
            <p:nvPr/>
          </p:nvCxnSpPr>
          <p:spPr>
            <a:xfrm>
              <a:off x="5029200" y="2743199"/>
              <a:ext cx="0" cy="43488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0" name="Group 9"/>
          <p:cNvGrpSpPr/>
          <p:nvPr/>
        </p:nvGrpSpPr>
        <p:grpSpPr>
          <a:xfrm>
            <a:off x="3657600" y="5006880"/>
            <a:ext cx="2743199" cy="2125440"/>
            <a:chOff x="3657600" y="5006880"/>
            <a:chExt cx="2743199" cy="2125440"/>
          </a:xfrm>
        </p:grpSpPr>
        <p:sp>
          <p:nvSpPr>
            <p:cNvPr id="11" name="Freeform 10"/>
            <p:cNvSpPr/>
            <p:nvPr/>
          </p:nvSpPr>
          <p:spPr>
            <a:xfrm>
              <a:off x="3657600" y="5542200"/>
              <a:ext cx="2743199" cy="1590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0" u="none" strike="noStrike" kern="1200">
                  <a:ln>
                    <a:noFill/>
                  </a:ln>
                  <a:solidFill>
                    <a:srgbClr val="0000FF"/>
                  </a:solidFill>
                  <a:latin typeface="Arial" pitchFamily="18"/>
                  <a:ea typeface="Microsoft YaHei" pitchFamily="2"/>
                  <a:cs typeface="Mangal" pitchFamily="2"/>
                </a:rPr>
                <a:t>Calculate Run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Count Number Units To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Reach the Point.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If You Go Right (+)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If You Go Left (-)</a:t>
              </a:r>
            </a:p>
          </p:txBody>
        </p:sp>
        <p:cxnSp>
          <p:nvCxnSpPr>
            <p:cNvPr id="12" name="Straight Arrow Connector 11"/>
            <p:cNvCxnSpPr>
              <a:stCxn id="8" idx="2"/>
              <a:endCxn id="11" idx="0"/>
            </p:cNvCxnSpPr>
            <p:nvPr/>
          </p:nvCxnSpPr>
          <p:spPr>
            <a:xfrm>
              <a:off x="5029200" y="5006880"/>
              <a:ext cx="0" cy="53532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029200" y="3291839"/>
            <a:ext cx="1828800" cy="822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80" y="784800"/>
            <a:ext cx="5212080" cy="4684320"/>
            <a:chOff x="31680" y="784800"/>
            <a:chExt cx="5212080" cy="4684320"/>
          </a:xfrm>
        </p:grpSpPr>
        <p:grpSp>
          <p:nvGrpSpPr>
            <p:cNvPr id="4" name="Group 3"/>
            <p:cNvGrpSpPr/>
            <p:nvPr/>
          </p:nvGrpSpPr>
          <p:grpSpPr>
            <a:xfrm>
              <a:off x="31680" y="955440"/>
              <a:ext cx="5123880" cy="4513680"/>
              <a:chOff x="31680" y="955440"/>
              <a:chExt cx="5123880" cy="4513680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82600" y="1199519"/>
                <a:ext cx="4595040" cy="402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765" h="11184">
                    <a:moveTo>
                      <a:pt x="0" y="0"/>
                    </a:moveTo>
                    <a:lnTo>
                      <a:pt x="0" y="11184"/>
                    </a:lnTo>
                    <a:close/>
                    <a:moveTo>
                      <a:pt x="913" y="-11184"/>
                    </a:moveTo>
                    <a:lnTo>
                      <a:pt x="913" y="0"/>
                    </a:lnTo>
                    <a:close/>
                    <a:moveTo>
                      <a:pt x="12765" y="-22368"/>
                    </a:moveTo>
                    <a:lnTo>
                      <a:pt x="0" y="-22368"/>
                    </a:lnTo>
                    <a:close/>
                    <a:moveTo>
                      <a:pt x="25530" y="-16777"/>
                    </a:moveTo>
                    <a:lnTo>
                      <a:pt x="12765" y="-16777"/>
                    </a:lnTo>
                    <a:close/>
                    <a:moveTo>
                      <a:pt x="27354" y="-22368"/>
                    </a:moveTo>
                    <a:lnTo>
                      <a:pt x="27354" y="-11184"/>
                    </a:lnTo>
                    <a:close/>
                    <a:moveTo>
                      <a:pt x="28265" y="-33552"/>
                    </a:moveTo>
                    <a:lnTo>
                      <a:pt x="28265" y="-22368"/>
                    </a:lnTo>
                    <a:close/>
                    <a:moveTo>
                      <a:pt x="29178" y="-44736"/>
                    </a:moveTo>
                    <a:lnTo>
                      <a:pt x="29178" y="-33552"/>
                    </a:lnTo>
                    <a:close/>
                    <a:moveTo>
                      <a:pt x="30089" y="-55920"/>
                    </a:moveTo>
                    <a:lnTo>
                      <a:pt x="30089" y="-44736"/>
                    </a:lnTo>
                    <a:close/>
                    <a:moveTo>
                      <a:pt x="31000" y="-67104"/>
                    </a:moveTo>
                    <a:lnTo>
                      <a:pt x="31000" y="-55920"/>
                    </a:lnTo>
                    <a:close/>
                    <a:moveTo>
                      <a:pt x="31913" y="-78288"/>
                    </a:moveTo>
                    <a:lnTo>
                      <a:pt x="31913" y="-67104"/>
                    </a:lnTo>
                    <a:close/>
                    <a:moveTo>
                      <a:pt x="32825" y="-89472"/>
                    </a:moveTo>
                    <a:lnTo>
                      <a:pt x="32825" y="-78288"/>
                    </a:lnTo>
                    <a:close/>
                    <a:moveTo>
                      <a:pt x="33736" y="-100656"/>
                    </a:moveTo>
                    <a:lnTo>
                      <a:pt x="33736" y="-89472"/>
                    </a:lnTo>
                    <a:close/>
                    <a:moveTo>
                      <a:pt x="34648" y="-111840"/>
                    </a:moveTo>
                    <a:lnTo>
                      <a:pt x="34648" y="-100656"/>
                    </a:lnTo>
                    <a:close/>
                    <a:moveTo>
                      <a:pt x="35560" y="-123024"/>
                    </a:moveTo>
                    <a:lnTo>
                      <a:pt x="35560" y="-111840"/>
                    </a:lnTo>
                    <a:close/>
                    <a:moveTo>
                      <a:pt x="36471" y="-134208"/>
                    </a:moveTo>
                    <a:lnTo>
                      <a:pt x="36471" y="-123024"/>
                    </a:lnTo>
                    <a:close/>
                    <a:moveTo>
                      <a:pt x="37383" y="-145392"/>
                    </a:moveTo>
                    <a:lnTo>
                      <a:pt x="37383" y="-134208"/>
                    </a:lnTo>
                    <a:close/>
                    <a:moveTo>
                      <a:pt x="38295" y="-156576"/>
                    </a:moveTo>
                    <a:lnTo>
                      <a:pt x="38295" y="-145392"/>
                    </a:lnTo>
                    <a:close/>
                    <a:moveTo>
                      <a:pt x="38295" y="-166961"/>
                    </a:moveTo>
                    <a:lnTo>
                      <a:pt x="25530" y="-166961"/>
                    </a:lnTo>
                    <a:close/>
                    <a:moveTo>
                      <a:pt x="51060" y="-166162"/>
                    </a:moveTo>
                    <a:lnTo>
                      <a:pt x="38295" y="-166162"/>
                    </a:lnTo>
                    <a:close/>
                    <a:moveTo>
                      <a:pt x="63825" y="-165364"/>
                    </a:moveTo>
                    <a:lnTo>
                      <a:pt x="51060" y="-165364"/>
                    </a:lnTo>
                    <a:close/>
                    <a:moveTo>
                      <a:pt x="76590" y="-164565"/>
                    </a:moveTo>
                    <a:lnTo>
                      <a:pt x="63825" y="-164565"/>
                    </a:lnTo>
                    <a:close/>
                    <a:moveTo>
                      <a:pt x="89355" y="-163766"/>
                    </a:moveTo>
                    <a:lnTo>
                      <a:pt x="76590" y="-163766"/>
                    </a:lnTo>
                    <a:close/>
                    <a:moveTo>
                      <a:pt x="102120" y="-161370"/>
                    </a:moveTo>
                    <a:lnTo>
                      <a:pt x="89355" y="-161370"/>
                    </a:lnTo>
                    <a:close/>
                    <a:moveTo>
                      <a:pt x="114885" y="-160571"/>
                    </a:moveTo>
                    <a:lnTo>
                      <a:pt x="102120" y="-160571"/>
                    </a:lnTo>
                    <a:close/>
                    <a:moveTo>
                      <a:pt x="127650" y="-159772"/>
                    </a:moveTo>
                    <a:lnTo>
                      <a:pt x="114885" y="-159772"/>
                    </a:lnTo>
                    <a:close/>
                    <a:moveTo>
                      <a:pt x="140415" y="-158972"/>
                    </a:moveTo>
                    <a:lnTo>
                      <a:pt x="127650" y="-158972"/>
                    </a:lnTo>
                    <a:close/>
                    <a:moveTo>
                      <a:pt x="153180" y="-158175"/>
                    </a:moveTo>
                    <a:lnTo>
                      <a:pt x="140415" y="-158175"/>
                    </a:lnTo>
                    <a:close/>
                    <a:moveTo>
                      <a:pt x="165945" y="-157376"/>
                    </a:moveTo>
                    <a:lnTo>
                      <a:pt x="153180" y="-157376"/>
                    </a:lnTo>
                    <a:close/>
                    <a:moveTo>
                      <a:pt x="178710" y="-156576"/>
                    </a:moveTo>
                    <a:lnTo>
                      <a:pt x="165945" y="-156576"/>
                    </a:lnTo>
                    <a:close/>
                    <a:moveTo>
                      <a:pt x="191475" y="-162968"/>
                    </a:moveTo>
                    <a:lnTo>
                      <a:pt x="178710" y="-162968"/>
                    </a:lnTo>
                    <a:close/>
                    <a:moveTo>
                      <a:pt x="192388" y="-162368"/>
                    </a:moveTo>
                    <a:lnTo>
                      <a:pt x="192388" y="-161969"/>
                    </a:lnTo>
                    <a:close/>
                    <a:moveTo>
                      <a:pt x="193299" y="-162767"/>
                    </a:moveTo>
                    <a:lnTo>
                      <a:pt x="193299" y="-162368"/>
                    </a:lnTo>
                    <a:close/>
                    <a:moveTo>
                      <a:pt x="194210" y="-163166"/>
                    </a:moveTo>
                    <a:lnTo>
                      <a:pt x="194210" y="-162767"/>
                    </a:lnTo>
                    <a:close/>
                    <a:moveTo>
                      <a:pt x="195123" y="-163565"/>
                    </a:moveTo>
                    <a:lnTo>
                      <a:pt x="195123" y="-163166"/>
                    </a:lnTo>
                    <a:close/>
                    <a:moveTo>
                      <a:pt x="196034" y="-163964"/>
                    </a:moveTo>
                    <a:lnTo>
                      <a:pt x="196034" y="-163565"/>
                    </a:lnTo>
                    <a:close/>
                    <a:moveTo>
                      <a:pt x="196945" y="-164363"/>
                    </a:moveTo>
                    <a:lnTo>
                      <a:pt x="196945" y="-163964"/>
                    </a:lnTo>
                    <a:close/>
                    <a:moveTo>
                      <a:pt x="198770" y="-164762"/>
                    </a:moveTo>
                    <a:lnTo>
                      <a:pt x="198770" y="-164363"/>
                    </a:lnTo>
                    <a:close/>
                    <a:moveTo>
                      <a:pt x="199681" y="-165161"/>
                    </a:moveTo>
                    <a:lnTo>
                      <a:pt x="199681" y="-164762"/>
                    </a:lnTo>
                    <a:close/>
                    <a:moveTo>
                      <a:pt x="200593" y="-165560"/>
                    </a:moveTo>
                    <a:lnTo>
                      <a:pt x="200593" y="-165161"/>
                    </a:lnTo>
                    <a:close/>
                    <a:moveTo>
                      <a:pt x="201505" y="-165959"/>
                    </a:moveTo>
                    <a:lnTo>
                      <a:pt x="201505" y="-165560"/>
                    </a:lnTo>
                    <a:close/>
                    <a:moveTo>
                      <a:pt x="202416" y="-166358"/>
                    </a:moveTo>
                    <a:lnTo>
                      <a:pt x="202416" y="-165959"/>
                    </a:lnTo>
                    <a:close/>
                    <a:moveTo>
                      <a:pt x="203328" y="-166757"/>
                    </a:moveTo>
                    <a:lnTo>
                      <a:pt x="203328" y="-166358"/>
                    </a:lnTo>
                    <a:close/>
                    <a:moveTo>
                      <a:pt x="198086" y="-167756"/>
                    </a:moveTo>
                    <a:lnTo>
                      <a:pt x="197630" y="-167756"/>
                    </a:lnTo>
                    <a:close/>
                    <a:moveTo>
                      <a:pt x="198542" y="-166158"/>
                    </a:moveTo>
                    <a:lnTo>
                      <a:pt x="198086" y="-166158"/>
                    </a:lnTo>
                    <a:close/>
                    <a:moveTo>
                      <a:pt x="198998" y="-165359"/>
                    </a:moveTo>
                    <a:lnTo>
                      <a:pt x="198542" y="-165359"/>
                    </a:lnTo>
                    <a:close/>
                    <a:moveTo>
                      <a:pt x="199454" y="-164560"/>
                    </a:moveTo>
                    <a:lnTo>
                      <a:pt x="198998" y="-164560"/>
                    </a:lnTo>
                    <a:close/>
                    <a:moveTo>
                      <a:pt x="199910" y="-163760"/>
                    </a:moveTo>
                    <a:lnTo>
                      <a:pt x="199454" y="-163760"/>
                    </a:lnTo>
                    <a:close/>
                    <a:moveTo>
                      <a:pt x="200366" y="-162963"/>
                    </a:moveTo>
                    <a:lnTo>
                      <a:pt x="199910" y="-162963"/>
                    </a:lnTo>
                    <a:close/>
                    <a:moveTo>
                      <a:pt x="200822" y="-162164"/>
                    </a:moveTo>
                    <a:lnTo>
                      <a:pt x="200366" y="-162164"/>
                    </a:lnTo>
                    <a:close/>
                    <a:moveTo>
                      <a:pt x="201278" y="-169353"/>
                    </a:moveTo>
                    <a:lnTo>
                      <a:pt x="200822" y="-169353"/>
                    </a:lnTo>
                    <a:close/>
                    <a:moveTo>
                      <a:pt x="201734" y="-168554"/>
                    </a:moveTo>
                    <a:lnTo>
                      <a:pt x="201278" y="-168554"/>
                    </a:lnTo>
                    <a:close/>
                    <a:moveTo>
                      <a:pt x="202190" y="-170950"/>
                    </a:moveTo>
                    <a:lnTo>
                      <a:pt x="201734" y="-170950"/>
                    </a:lnTo>
                    <a:close/>
                    <a:moveTo>
                      <a:pt x="202646" y="-170152"/>
                    </a:moveTo>
                    <a:lnTo>
                      <a:pt x="202190" y="-170152"/>
                    </a:lnTo>
                    <a:close/>
                    <a:moveTo>
                      <a:pt x="203102" y="-161364"/>
                    </a:moveTo>
                    <a:lnTo>
                      <a:pt x="202646" y="-161364"/>
                    </a:lnTo>
                    <a:close/>
                    <a:moveTo>
                      <a:pt x="203558" y="-171749"/>
                    </a:moveTo>
                    <a:lnTo>
                      <a:pt x="203102" y="-171749"/>
                    </a:lnTo>
                    <a:close/>
                    <a:moveTo>
                      <a:pt x="210168" y="-167156"/>
                    </a:moveTo>
                    <a:lnTo>
                      <a:pt x="210168" y="-166757"/>
                    </a:lnTo>
                    <a:close/>
                    <a:moveTo>
                      <a:pt x="197403" y="-167555"/>
                    </a:moveTo>
                    <a:lnTo>
                      <a:pt x="197403" y="-167156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" name="Straight Connector 5"/>
              <p:cNvSpPr/>
              <p:nvPr/>
            </p:nvSpPr>
            <p:spPr>
              <a:xfrm>
                <a:off x="31680" y="3199320"/>
                <a:ext cx="512388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7" name="Straight Connector 6"/>
              <p:cNvSpPr/>
              <p:nvPr/>
            </p:nvSpPr>
            <p:spPr>
              <a:xfrm>
                <a:off x="2559960" y="955440"/>
                <a:ext cx="0" cy="451368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878000" y="2736720"/>
              <a:ext cx="365760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3440" y="784800"/>
              <a:ext cx="366119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48640" y="147240"/>
            <a:ext cx="7498080" cy="401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Example 1: Find the slope of the given line.</a:t>
            </a:r>
          </a:p>
        </p:txBody>
      </p:sp>
      <p:sp>
        <p:nvSpPr>
          <p:cNvPr id="11" name="Straight Connector 10"/>
          <p:cNvSpPr/>
          <p:nvPr/>
        </p:nvSpPr>
        <p:spPr>
          <a:xfrm flipV="1">
            <a:off x="488880" y="1424880"/>
            <a:ext cx="3931920" cy="2103120"/>
          </a:xfrm>
          <a:prstGeom prst="line">
            <a:avLst/>
          </a:prstGeom>
          <a:noFill/>
          <a:ln w="18360">
            <a:solidFill>
              <a:srgbClr val="0000FF"/>
            </a:solidFill>
            <a:prstDash val="solid"/>
            <a:headEnd type="arrow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221600" y="770400"/>
            <a:ext cx="2743199" cy="1828800"/>
            <a:chOff x="7221600" y="770400"/>
            <a:chExt cx="2743199" cy="1828800"/>
          </a:xfrm>
        </p:grpSpPr>
        <p:sp>
          <p:nvSpPr>
            <p:cNvPr id="13" name="Freeform 12"/>
            <p:cNvSpPr/>
            <p:nvPr/>
          </p:nvSpPr>
          <p:spPr>
            <a:xfrm>
              <a:off x="7221600" y="770400"/>
              <a:ext cx="2743199" cy="1828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Select Two Points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 On Graph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aphicFrame>
          <p:nvGraphicFramePr>
            <p:cNvPr id="14" name="Object 13"/>
            <p:cNvGraphicFramePr/>
            <p:nvPr/>
          </p:nvGraphicFramePr>
          <p:xfrm>
            <a:off x="7754760" y="1501920"/>
            <a:ext cx="1497959" cy="1032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r:id="rId4" imgW="18545577" imgH="12775842" progId="">
                    <p:embed/>
                  </p:oleObj>
                </mc:Choice>
                <mc:Fallback>
                  <p:oleObj r:id="rId4" imgW="18545577" imgH="12775842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754760" y="1501920"/>
                          <a:ext cx="1497959" cy="1032480"/>
                        </a:xfrm>
                        <a:prstGeom prst="rect">
                          <a:avLst/>
                        </a:prstGeom>
                        <a:solidFill>
                          <a:srgbClr val="CFE7E5"/>
                        </a:solidFill>
                        <a:ln w="0">
                          <a:solidFill>
                            <a:srgbClr val="808080"/>
                          </a:solidFill>
                          <a:prstDash val="soli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7221600" y="2599200"/>
            <a:ext cx="2743199" cy="2263679"/>
            <a:chOff x="7221600" y="2599200"/>
            <a:chExt cx="2743199" cy="2263679"/>
          </a:xfrm>
        </p:grpSpPr>
        <p:sp>
          <p:nvSpPr>
            <p:cNvPr id="16" name="Freeform 15"/>
            <p:cNvSpPr/>
            <p:nvPr/>
          </p:nvSpPr>
          <p:spPr>
            <a:xfrm>
              <a:off x="7221600" y="3034079"/>
              <a:ext cx="2743199" cy="1828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0" u="none" strike="noStrike" kern="1200">
                  <a:ln>
                    <a:noFill/>
                  </a:ln>
                  <a:solidFill>
                    <a:srgbClr val="FF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Calculate Rise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1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Start From Lowest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Count Number Units You Go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Up To Be Same Level  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as Top Point</a:t>
              </a:r>
            </a:p>
          </p:txBody>
        </p:sp>
        <p:cxnSp>
          <p:nvCxnSpPr>
            <p:cNvPr id="17" name="Straight Arrow Connector 16"/>
            <p:cNvCxnSpPr>
              <a:endCxn id="16" idx="0"/>
            </p:cNvCxnSpPr>
            <p:nvPr/>
          </p:nvCxnSpPr>
          <p:spPr>
            <a:xfrm>
              <a:off x="8593200" y="2599200"/>
              <a:ext cx="0" cy="434879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8" name="Group 17"/>
          <p:cNvGrpSpPr/>
          <p:nvPr/>
        </p:nvGrpSpPr>
        <p:grpSpPr>
          <a:xfrm>
            <a:off x="7221600" y="4862879"/>
            <a:ext cx="2743199" cy="2125441"/>
            <a:chOff x="7221600" y="4862879"/>
            <a:chExt cx="2743199" cy="2125441"/>
          </a:xfrm>
        </p:grpSpPr>
        <p:sp>
          <p:nvSpPr>
            <p:cNvPr id="19" name="Freeform 18"/>
            <p:cNvSpPr/>
            <p:nvPr/>
          </p:nvSpPr>
          <p:spPr>
            <a:xfrm>
              <a:off x="7221600" y="5398200"/>
              <a:ext cx="2743199" cy="1590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0" u="none" strike="noStrike" kern="1200">
                  <a:ln>
                    <a:noFill/>
                  </a:ln>
                  <a:solidFill>
                    <a:srgbClr val="0000FF"/>
                  </a:solidFill>
                  <a:latin typeface="Arial" pitchFamily="18"/>
                  <a:ea typeface="Microsoft YaHei" pitchFamily="2"/>
                  <a:cs typeface="Mangal" pitchFamily="2"/>
                </a:rPr>
                <a:t>Calculate Run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Count Number Units To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Reach the Point.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If You Go Right (+)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If You Go Left (-)</a:t>
              </a:r>
            </a:p>
          </p:txBody>
        </p:sp>
        <p:cxnSp>
          <p:nvCxnSpPr>
            <p:cNvPr id="20" name="Straight Arrow Connector 19"/>
            <p:cNvCxnSpPr>
              <a:stCxn id="16" idx="2"/>
              <a:endCxn id="19" idx="0"/>
            </p:cNvCxnSpPr>
            <p:nvPr/>
          </p:nvCxnSpPr>
          <p:spPr>
            <a:xfrm>
              <a:off x="8593200" y="4862879"/>
              <a:ext cx="0" cy="535321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sp>
        <p:nvSpPr>
          <p:cNvPr id="21" name="TextBox 20"/>
          <p:cNvSpPr txBox="1"/>
          <p:nvPr/>
        </p:nvSpPr>
        <p:spPr>
          <a:xfrm>
            <a:off x="182880" y="5394600"/>
            <a:ext cx="685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8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8000"/>
                </a:solidFill>
                <a:latin typeface="Arial" pitchFamily="18"/>
                <a:ea typeface="Microsoft YaHei" pitchFamily="2"/>
                <a:cs typeface="Mangal" pitchFamily="2"/>
              </a:rPr>
              <a:t>Hint: When picking points, we want the coordinates to be integers.</a:t>
            </a:r>
          </a:p>
        </p:txBody>
      </p:sp>
      <p:sp>
        <p:nvSpPr>
          <p:cNvPr id="22" name="Freeform 21"/>
          <p:cNvSpPr/>
          <p:nvPr/>
        </p:nvSpPr>
        <p:spPr>
          <a:xfrm>
            <a:off x="1501920" y="2865600"/>
            <a:ext cx="163440" cy="163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Freeform 22"/>
          <p:cNvSpPr/>
          <p:nvPr/>
        </p:nvSpPr>
        <p:spPr>
          <a:xfrm rot="9970200">
            <a:off x="1908539" y="2326643"/>
            <a:ext cx="5329080" cy="51227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804" h="1424">
                <a:moveTo>
                  <a:pt x="0" y="0"/>
                </a:moveTo>
                <a:cubicBezTo>
                  <a:pt x="10195" y="1"/>
                  <a:pt x="14804" y="1424"/>
                  <a:pt x="14804" y="1424"/>
                </a:cubicBezTo>
              </a:path>
            </a:pathLst>
          </a:custGeom>
          <a:noFill/>
          <a:ln w="18360">
            <a:solidFill>
              <a:srgbClr val="FF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2320" y="6090120"/>
            <a:ext cx="685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DC23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DC2300"/>
                </a:solidFill>
                <a:latin typeface="Arial" pitchFamily="18"/>
                <a:ea typeface="Microsoft YaHei" pitchFamily="2"/>
                <a:cs typeface="Mangal" pitchFamily="2"/>
              </a:rPr>
              <a:t>Can you find another point on the graph?</a:t>
            </a:r>
          </a:p>
        </p:txBody>
      </p:sp>
      <p:sp>
        <p:nvSpPr>
          <p:cNvPr id="25" name="Freeform 24"/>
          <p:cNvSpPr/>
          <p:nvPr/>
        </p:nvSpPr>
        <p:spPr>
          <a:xfrm>
            <a:off x="3164399" y="1967760"/>
            <a:ext cx="163440" cy="163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Freeform 25"/>
          <p:cNvSpPr/>
          <p:nvPr/>
        </p:nvSpPr>
        <p:spPr>
          <a:xfrm rot="10366200">
            <a:off x="3432541" y="1793143"/>
            <a:ext cx="3798360" cy="9216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552" h="257">
                <a:moveTo>
                  <a:pt x="0" y="0"/>
                </a:moveTo>
                <a:cubicBezTo>
                  <a:pt x="8699" y="1"/>
                  <a:pt x="10552" y="257"/>
                  <a:pt x="10552" y="257"/>
                </a:cubicBezTo>
              </a:path>
            </a:pathLst>
          </a:custGeom>
          <a:noFill/>
          <a:ln w="18360">
            <a:solidFill>
              <a:srgbClr val="FF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27" name="Object 26"/>
          <p:cNvGraphicFramePr/>
          <p:nvPr/>
        </p:nvGraphicFramePr>
        <p:xfrm>
          <a:off x="1044359" y="3898800"/>
          <a:ext cx="967320" cy="48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r:id="rId6" imgW="13187966" imgH="6593983" progId="">
                  <p:embed/>
                </p:oleObj>
              </mc:Choice>
              <mc:Fallback>
                <p:oleObj r:id="rId6" imgW="13187966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44359" y="3898800"/>
                        <a:ext cx="967320" cy="483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traight Connector 27"/>
          <p:cNvSpPr/>
          <p:nvPr/>
        </p:nvSpPr>
        <p:spPr>
          <a:xfrm flipV="1">
            <a:off x="1590480" y="3029040"/>
            <a:ext cx="0" cy="950400"/>
          </a:xfrm>
          <a:prstGeom prst="line">
            <a:avLst/>
          </a:prstGeom>
          <a:noFill/>
          <a:ln w="18360">
            <a:solidFill>
              <a:srgbClr val="FF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2880" y="5741279"/>
            <a:ext cx="685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8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8000"/>
                </a:solidFill>
                <a:latin typeface="Arial" pitchFamily="18"/>
                <a:ea typeface="Microsoft YaHei" pitchFamily="2"/>
                <a:cs typeface="Mangal" pitchFamily="2"/>
              </a:rPr>
              <a:t>What's the coordinate of that point?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1440" y="6823080"/>
            <a:ext cx="6858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Note: Do not draw the point on your graph paper until you are instructed to do so.</a:t>
            </a:r>
          </a:p>
        </p:txBody>
      </p:sp>
      <p:graphicFrame>
        <p:nvGraphicFramePr>
          <p:cNvPr id="31" name="Object 30"/>
          <p:cNvGraphicFramePr/>
          <p:nvPr/>
        </p:nvGraphicFramePr>
        <p:xfrm>
          <a:off x="2853720" y="751680"/>
          <a:ext cx="846359" cy="48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r:id="rId8" imgW="11539470" imgH="6593983" progId="">
                  <p:embed/>
                </p:oleObj>
              </mc:Choice>
              <mc:Fallback>
                <p:oleObj r:id="rId8" imgW="11539470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53720" y="751680"/>
                        <a:ext cx="846359" cy="483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traight Connector 31"/>
          <p:cNvSpPr/>
          <p:nvPr/>
        </p:nvSpPr>
        <p:spPr>
          <a:xfrm>
            <a:off x="3255839" y="1199519"/>
            <a:ext cx="0" cy="720720"/>
          </a:xfrm>
          <a:prstGeom prst="line">
            <a:avLst/>
          </a:prstGeom>
          <a:noFill/>
          <a:ln w="18360">
            <a:solidFill>
              <a:srgbClr val="FF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" y="6417360"/>
            <a:ext cx="685800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>
                <a:solidFill>
                  <a:srgbClr val="0000FF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en-US" sz="1800" b="1" i="0" u="none" strike="noStrike" kern="1200">
                <a:ln>
                  <a:noFill/>
                </a:ln>
                <a:solidFill>
                  <a:srgbClr val="0000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Draw the line on your graph using the two specified points.</a:t>
            </a:r>
          </a:p>
        </p:txBody>
      </p:sp>
      <p:sp>
        <p:nvSpPr>
          <p:cNvPr id="34" name="Straight Connector 33"/>
          <p:cNvSpPr/>
          <p:nvPr/>
        </p:nvSpPr>
        <p:spPr>
          <a:xfrm flipV="1">
            <a:off x="1590480" y="2067120"/>
            <a:ext cx="0" cy="795600"/>
          </a:xfrm>
          <a:prstGeom prst="line">
            <a:avLst/>
          </a:pr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4320" y="5741279"/>
            <a:ext cx="36576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How many units did we go up?</a:t>
            </a:r>
          </a:p>
        </p:txBody>
      </p:sp>
      <p:graphicFrame>
        <p:nvGraphicFramePr>
          <p:cNvPr id="36" name="Object 35"/>
          <p:cNvGraphicFramePr/>
          <p:nvPr/>
        </p:nvGraphicFramePr>
        <p:xfrm>
          <a:off x="5029200" y="3474720"/>
          <a:ext cx="1204920" cy="34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10" imgW="23078941" imgH="6593983" progId="">
                  <p:embed/>
                </p:oleObj>
              </mc:Choice>
              <mc:Fallback>
                <p:oleObj r:id="rId10" imgW="23078941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29200" y="3474720"/>
                        <a:ext cx="1204920" cy="3438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280159" y="2363400"/>
            <a:ext cx="457200" cy="1934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>
                <a:solidFill>
                  <a:srgbClr val="FF0000"/>
                </a:solidFill>
              </a:defRPr>
            </a:pPr>
            <a:r>
              <a:rPr lang="en-US" sz="2000" b="1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3</a:t>
            </a:r>
          </a:p>
        </p:txBody>
      </p:sp>
      <p:sp>
        <p:nvSpPr>
          <p:cNvPr id="38" name="Straight Connector 37"/>
          <p:cNvSpPr/>
          <p:nvPr/>
        </p:nvSpPr>
        <p:spPr>
          <a:xfrm>
            <a:off x="1590480" y="2067120"/>
            <a:ext cx="1573919" cy="0"/>
          </a:xfrm>
          <a:prstGeom prst="line">
            <a:avLst/>
          </a:pr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4320" y="6090120"/>
            <a:ext cx="49377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How many units did we go to reach the point?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4320" y="6400799"/>
            <a:ext cx="49377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Is it positive or negative?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06120" y="3327839"/>
            <a:ext cx="457200" cy="1934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>
                <a:solidFill>
                  <a:srgbClr val="FF0000"/>
                </a:solidFill>
              </a:defRPr>
            </a:pPr>
            <a:r>
              <a:rPr lang="en-US" sz="2000" b="1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3</a:t>
            </a:r>
          </a:p>
        </p:txBody>
      </p:sp>
      <p:sp>
        <p:nvSpPr>
          <p:cNvPr id="42" name="Straight Connector 41"/>
          <p:cNvSpPr/>
          <p:nvPr/>
        </p:nvSpPr>
        <p:spPr>
          <a:xfrm>
            <a:off x="6234120" y="3671640"/>
            <a:ext cx="457200" cy="0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3" name="Straight Connector 42"/>
          <p:cNvSpPr/>
          <p:nvPr/>
        </p:nvSpPr>
        <p:spPr>
          <a:xfrm>
            <a:off x="1554479" y="2560319"/>
            <a:ext cx="4751641" cy="914401"/>
          </a:xfrm>
          <a:prstGeom prst="line">
            <a:avLst/>
          </a:pr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94560" y="1737359"/>
            <a:ext cx="457200" cy="1934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>
                <a:solidFill>
                  <a:srgbClr val="0000FF"/>
                </a:solidFill>
              </a:defRPr>
            </a:pPr>
            <a:r>
              <a:rPr lang="en-US" sz="2000" b="1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06120" y="3671640"/>
            <a:ext cx="457200" cy="443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>
                <a:solidFill>
                  <a:srgbClr val="0000FF"/>
                </a:solidFill>
              </a:defRPr>
            </a:pPr>
            <a:r>
              <a:rPr lang="en-US" sz="2000" b="1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5</a:t>
            </a:r>
          </a:p>
        </p:txBody>
      </p:sp>
      <p:sp>
        <p:nvSpPr>
          <p:cNvPr id="46" name="Straight Connector 45"/>
          <p:cNvSpPr/>
          <p:nvPr/>
        </p:nvSpPr>
        <p:spPr>
          <a:xfrm>
            <a:off x="2468880" y="2011680"/>
            <a:ext cx="3931919" cy="1828799"/>
          </a:xfrm>
          <a:prstGeom prst="line">
            <a:avLst/>
          </a:pr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32320" y="731520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Class="exit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Class="exit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Class="exit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Class="exit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Class="exit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Class="entr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Class="entr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Class="exit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Class="exit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4" build="p"/>
      <p:bldP spid="24" grpId="2" build="p"/>
      <p:bldP spid="29" grpId="0" build="p"/>
      <p:bldP spid="29" grpId="3" build="p"/>
      <p:bldP spid="29" grpId="5" build="p"/>
      <p:bldP spid="30" grpId="6" build="p"/>
      <p:bldP spid="33" grpId="7" build="p"/>
      <p:bldP spid="35" grpId="8" build="p"/>
      <p:bldP spid="37" grpId="9" build="p"/>
      <p:bldP spid="39" grpId="11" build="p"/>
      <p:bldP spid="39" grpId="16" build="p"/>
      <p:bldP spid="40" grpId="12" build="p"/>
      <p:bldP spid="40" grpId="17" build="p"/>
      <p:bldP spid="41" grpId="13" build="p"/>
      <p:bldP spid="44" grpId="14" build="p"/>
      <p:bldP spid="45" grpId="15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029200" y="4075920"/>
            <a:ext cx="1828800" cy="822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80" y="784800"/>
            <a:ext cx="5212080" cy="4684320"/>
            <a:chOff x="31680" y="784800"/>
            <a:chExt cx="5212080" cy="4684320"/>
          </a:xfrm>
        </p:grpSpPr>
        <p:grpSp>
          <p:nvGrpSpPr>
            <p:cNvPr id="4" name="Group 3"/>
            <p:cNvGrpSpPr/>
            <p:nvPr/>
          </p:nvGrpSpPr>
          <p:grpSpPr>
            <a:xfrm>
              <a:off x="31680" y="955440"/>
              <a:ext cx="5123880" cy="4513680"/>
              <a:chOff x="31680" y="955440"/>
              <a:chExt cx="5123880" cy="4513680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82600" y="1199519"/>
                <a:ext cx="4595040" cy="402588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2765" h="11184">
                    <a:moveTo>
                      <a:pt x="0" y="0"/>
                    </a:moveTo>
                    <a:lnTo>
                      <a:pt x="0" y="11184"/>
                    </a:lnTo>
                    <a:close/>
                    <a:moveTo>
                      <a:pt x="913" y="-11184"/>
                    </a:moveTo>
                    <a:lnTo>
                      <a:pt x="913" y="0"/>
                    </a:lnTo>
                    <a:close/>
                    <a:moveTo>
                      <a:pt x="12765" y="-22368"/>
                    </a:moveTo>
                    <a:lnTo>
                      <a:pt x="0" y="-22368"/>
                    </a:lnTo>
                    <a:close/>
                    <a:moveTo>
                      <a:pt x="25530" y="-16777"/>
                    </a:moveTo>
                    <a:lnTo>
                      <a:pt x="12765" y="-16777"/>
                    </a:lnTo>
                    <a:close/>
                    <a:moveTo>
                      <a:pt x="27354" y="-22368"/>
                    </a:moveTo>
                    <a:lnTo>
                      <a:pt x="27354" y="-11184"/>
                    </a:lnTo>
                    <a:close/>
                    <a:moveTo>
                      <a:pt x="28265" y="-33552"/>
                    </a:moveTo>
                    <a:lnTo>
                      <a:pt x="28265" y="-22368"/>
                    </a:lnTo>
                    <a:close/>
                    <a:moveTo>
                      <a:pt x="29178" y="-44736"/>
                    </a:moveTo>
                    <a:lnTo>
                      <a:pt x="29178" y="-33552"/>
                    </a:lnTo>
                    <a:close/>
                    <a:moveTo>
                      <a:pt x="30089" y="-55920"/>
                    </a:moveTo>
                    <a:lnTo>
                      <a:pt x="30089" y="-44736"/>
                    </a:lnTo>
                    <a:close/>
                    <a:moveTo>
                      <a:pt x="31000" y="-67104"/>
                    </a:moveTo>
                    <a:lnTo>
                      <a:pt x="31000" y="-55920"/>
                    </a:lnTo>
                    <a:close/>
                    <a:moveTo>
                      <a:pt x="31913" y="-78288"/>
                    </a:moveTo>
                    <a:lnTo>
                      <a:pt x="31913" y="-67104"/>
                    </a:lnTo>
                    <a:close/>
                    <a:moveTo>
                      <a:pt x="32825" y="-89472"/>
                    </a:moveTo>
                    <a:lnTo>
                      <a:pt x="32825" y="-78288"/>
                    </a:lnTo>
                    <a:close/>
                    <a:moveTo>
                      <a:pt x="33736" y="-100656"/>
                    </a:moveTo>
                    <a:lnTo>
                      <a:pt x="33736" y="-89472"/>
                    </a:lnTo>
                    <a:close/>
                    <a:moveTo>
                      <a:pt x="34648" y="-111840"/>
                    </a:moveTo>
                    <a:lnTo>
                      <a:pt x="34648" y="-100656"/>
                    </a:lnTo>
                    <a:close/>
                    <a:moveTo>
                      <a:pt x="35560" y="-123024"/>
                    </a:moveTo>
                    <a:lnTo>
                      <a:pt x="35560" y="-111840"/>
                    </a:lnTo>
                    <a:close/>
                    <a:moveTo>
                      <a:pt x="36471" y="-134208"/>
                    </a:moveTo>
                    <a:lnTo>
                      <a:pt x="36471" y="-123024"/>
                    </a:lnTo>
                    <a:close/>
                    <a:moveTo>
                      <a:pt x="37383" y="-145392"/>
                    </a:moveTo>
                    <a:lnTo>
                      <a:pt x="37383" y="-134208"/>
                    </a:lnTo>
                    <a:close/>
                    <a:moveTo>
                      <a:pt x="38295" y="-156576"/>
                    </a:moveTo>
                    <a:lnTo>
                      <a:pt x="38295" y="-145392"/>
                    </a:lnTo>
                    <a:close/>
                    <a:moveTo>
                      <a:pt x="38295" y="-166961"/>
                    </a:moveTo>
                    <a:lnTo>
                      <a:pt x="25530" y="-166961"/>
                    </a:lnTo>
                    <a:close/>
                    <a:moveTo>
                      <a:pt x="51060" y="-166162"/>
                    </a:moveTo>
                    <a:lnTo>
                      <a:pt x="38295" y="-166162"/>
                    </a:lnTo>
                    <a:close/>
                    <a:moveTo>
                      <a:pt x="63825" y="-165364"/>
                    </a:moveTo>
                    <a:lnTo>
                      <a:pt x="51060" y="-165364"/>
                    </a:lnTo>
                    <a:close/>
                    <a:moveTo>
                      <a:pt x="76590" y="-164565"/>
                    </a:moveTo>
                    <a:lnTo>
                      <a:pt x="63825" y="-164565"/>
                    </a:lnTo>
                    <a:close/>
                    <a:moveTo>
                      <a:pt x="89355" y="-163766"/>
                    </a:moveTo>
                    <a:lnTo>
                      <a:pt x="76590" y="-163766"/>
                    </a:lnTo>
                    <a:close/>
                    <a:moveTo>
                      <a:pt x="102120" y="-161370"/>
                    </a:moveTo>
                    <a:lnTo>
                      <a:pt x="89355" y="-161370"/>
                    </a:lnTo>
                    <a:close/>
                    <a:moveTo>
                      <a:pt x="114885" y="-160571"/>
                    </a:moveTo>
                    <a:lnTo>
                      <a:pt x="102120" y="-160571"/>
                    </a:lnTo>
                    <a:close/>
                    <a:moveTo>
                      <a:pt x="127650" y="-159772"/>
                    </a:moveTo>
                    <a:lnTo>
                      <a:pt x="114885" y="-159772"/>
                    </a:lnTo>
                    <a:close/>
                    <a:moveTo>
                      <a:pt x="140415" y="-158972"/>
                    </a:moveTo>
                    <a:lnTo>
                      <a:pt x="127650" y="-158972"/>
                    </a:lnTo>
                    <a:close/>
                    <a:moveTo>
                      <a:pt x="153180" y="-158175"/>
                    </a:moveTo>
                    <a:lnTo>
                      <a:pt x="140415" y="-158175"/>
                    </a:lnTo>
                    <a:close/>
                    <a:moveTo>
                      <a:pt x="165945" y="-157376"/>
                    </a:moveTo>
                    <a:lnTo>
                      <a:pt x="153180" y="-157376"/>
                    </a:lnTo>
                    <a:close/>
                    <a:moveTo>
                      <a:pt x="178710" y="-156576"/>
                    </a:moveTo>
                    <a:lnTo>
                      <a:pt x="165945" y="-156576"/>
                    </a:lnTo>
                    <a:close/>
                    <a:moveTo>
                      <a:pt x="191475" y="-162968"/>
                    </a:moveTo>
                    <a:lnTo>
                      <a:pt x="178710" y="-162968"/>
                    </a:lnTo>
                    <a:close/>
                    <a:moveTo>
                      <a:pt x="192388" y="-162368"/>
                    </a:moveTo>
                    <a:lnTo>
                      <a:pt x="192388" y="-161969"/>
                    </a:lnTo>
                    <a:close/>
                    <a:moveTo>
                      <a:pt x="193299" y="-162767"/>
                    </a:moveTo>
                    <a:lnTo>
                      <a:pt x="193299" y="-162368"/>
                    </a:lnTo>
                    <a:close/>
                    <a:moveTo>
                      <a:pt x="194210" y="-163166"/>
                    </a:moveTo>
                    <a:lnTo>
                      <a:pt x="194210" y="-162767"/>
                    </a:lnTo>
                    <a:close/>
                    <a:moveTo>
                      <a:pt x="195123" y="-163565"/>
                    </a:moveTo>
                    <a:lnTo>
                      <a:pt x="195123" y="-163166"/>
                    </a:lnTo>
                    <a:close/>
                    <a:moveTo>
                      <a:pt x="196034" y="-163964"/>
                    </a:moveTo>
                    <a:lnTo>
                      <a:pt x="196034" y="-163565"/>
                    </a:lnTo>
                    <a:close/>
                    <a:moveTo>
                      <a:pt x="196945" y="-164363"/>
                    </a:moveTo>
                    <a:lnTo>
                      <a:pt x="196945" y="-163964"/>
                    </a:lnTo>
                    <a:close/>
                    <a:moveTo>
                      <a:pt x="198770" y="-164762"/>
                    </a:moveTo>
                    <a:lnTo>
                      <a:pt x="198770" y="-164363"/>
                    </a:lnTo>
                    <a:close/>
                    <a:moveTo>
                      <a:pt x="199681" y="-165161"/>
                    </a:moveTo>
                    <a:lnTo>
                      <a:pt x="199681" y="-164762"/>
                    </a:lnTo>
                    <a:close/>
                    <a:moveTo>
                      <a:pt x="200593" y="-165560"/>
                    </a:moveTo>
                    <a:lnTo>
                      <a:pt x="200593" y="-165161"/>
                    </a:lnTo>
                    <a:close/>
                    <a:moveTo>
                      <a:pt x="201505" y="-165959"/>
                    </a:moveTo>
                    <a:lnTo>
                      <a:pt x="201505" y="-165560"/>
                    </a:lnTo>
                    <a:close/>
                    <a:moveTo>
                      <a:pt x="202416" y="-166358"/>
                    </a:moveTo>
                    <a:lnTo>
                      <a:pt x="202416" y="-165959"/>
                    </a:lnTo>
                    <a:close/>
                    <a:moveTo>
                      <a:pt x="203328" y="-166757"/>
                    </a:moveTo>
                    <a:lnTo>
                      <a:pt x="203328" y="-166358"/>
                    </a:lnTo>
                    <a:close/>
                    <a:moveTo>
                      <a:pt x="198086" y="-167756"/>
                    </a:moveTo>
                    <a:lnTo>
                      <a:pt x="197630" y="-167756"/>
                    </a:lnTo>
                    <a:close/>
                    <a:moveTo>
                      <a:pt x="198542" y="-166158"/>
                    </a:moveTo>
                    <a:lnTo>
                      <a:pt x="198086" y="-166158"/>
                    </a:lnTo>
                    <a:close/>
                    <a:moveTo>
                      <a:pt x="198998" y="-165359"/>
                    </a:moveTo>
                    <a:lnTo>
                      <a:pt x="198542" y="-165359"/>
                    </a:lnTo>
                    <a:close/>
                    <a:moveTo>
                      <a:pt x="199454" y="-164560"/>
                    </a:moveTo>
                    <a:lnTo>
                      <a:pt x="198998" y="-164560"/>
                    </a:lnTo>
                    <a:close/>
                    <a:moveTo>
                      <a:pt x="199910" y="-163760"/>
                    </a:moveTo>
                    <a:lnTo>
                      <a:pt x="199454" y="-163760"/>
                    </a:lnTo>
                    <a:close/>
                    <a:moveTo>
                      <a:pt x="200366" y="-162963"/>
                    </a:moveTo>
                    <a:lnTo>
                      <a:pt x="199910" y="-162963"/>
                    </a:lnTo>
                    <a:close/>
                    <a:moveTo>
                      <a:pt x="200822" y="-162164"/>
                    </a:moveTo>
                    <a:lnTo>
                      <a:pt x="200366" y="-162164"/>
                    </a:lnTo>
                    <a:close/>
                    <a:moveTo>
                      <a:pt x="201278" y="-169353"/>
                    </a:moveTo>
                    <a:lnTo>
                      <a:pt x="200822" y="-169353"/>
                    </a:lnTo>
                    <a:close/>
                    <a:moveTo>
                      <a:pt x="201734" y="-168554"/>
                    </a:moveTo>
                    <a:lnTo>
                      <a:pt x="201278" y="-168554"/>
                    </a:lnTo>
                    <a:close/>
                    <a:moveTo>
                      <a:pt x="202190" y="-170950"/>
                    </a:moveTo>
                    <a:lnTo>
                      <a:pt x="201734" y="-170950"/>
                    </a:lnTo>
                    <a:close/>
                    <a:moveTo>
                      <a:pt x="202646" y="-170152"/>
                    </a:moveTo>
                    <a:lnTo>
                      <a:pt x="202190" y="-170152"/>
                    </a:lnTo>
                    <a:close/>
                    <a:moveTo>
                      <a:pt x="203102" y="-161364"/>
                    </a:moveTo>
                    <a:lnTo>
                      <a:pt x="202646" y="-161364"/>
                    </a:lnTo>
                    <a:close/>
                    <a:moveTo>
                      <a:pt x="203558" y="-171749"/>
                    </a:moveTo>
                    <a:lnTo>
                      <a:pt x="203102" y="-171749"/>
                    </a:lnTo>
                    <a:close/>
                    <a:moveTo>
                      <a:pt x="210168" y="-167156"/>
                    </a:moveTo>
                    <a:lnTo>
                      <a:pt x="210168" y="-166757"/>
                    </a:lnTo>
                    <a:close/>
                    <a:moveTo>
                      <a:pt x="197403" y="-167555"/>
                    </a:moveTo>
                    <a:lnTo>
                      <a:pt x="197403" y="-167156"/>
                    </a:lnTo>
                    <a:close/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85320" tIns="42120" rIns="85320" bIns="42120" anchor="t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6" name="Straight Connector 5"/>
              <p:cNvSpPr/>
              <p:nvPr/>
            </p:nvSpPr>
            <p:spPr>
              <a:xfrm>
                <a:off x="31680" y="3199320"/>
                <a:ext cx="5123880" cy="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7" name="Straight Connector 6"/>
              <p:cNvSpPr/>
              <p:nvPr/>
            </p:nvSpPr>
            <p:spPr>
              <a:xfrm>
                <a:off x="2559960" y="955440"/>
                <a:ext cx="0" cy="4513680"/>
              </a:xfrm>
              <a:prstGeom prst="line">
                <a:avLst/>
              </a:prstGeom>
              <a:noFill/>
              <a:ln w="18360">
                <a:solidFill>
                  <a:srgbClr val="000000"/>
                </a:solidFill>
                <a:prstDash val="solid"/>
                <a:headEnd type="arrow"/>
                <a:tailEnd type="arrow"/>
              </a:ln>
            </p:spPr>
            <p:txBody>
              <a:bodyPr vert="horz" wrap="none" lIns="99360" tIns="54360" rIns="99360" bIns="5436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878000" y="2736720"/>
              <a:ext cx="365760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3440" y="784800"/>
              <a:ext cx="366119" cy="47196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y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48640" y="127800"/>
            <a:ext cx="7498080" cy="401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Practice 1: Find the slope of the given line.</a:t>
            </a:r>
          </a:p>
        </p:txBody>
      </p:sp>
      <p:sp>
        <p:nvSpPr>
          <p:cNvPr id="11" name="Straight Connector 10"/>
          <p:cNvSpPr/>
          <p:nvPr/>
        </p:nvSpPr>
        <p:spPr>
          <a:xfrm>
            <a:off x="1135080" y="1434960"/>
            <a:ext cx="2484720" cy="3439080"/>
          </a:xfrm>
          <a:prstGeom prst="line">
            <a:avLst/>
          </a:prstGeom>
          <a:noFill/>
          <a:ln w="18360">
            <a:solidFill>
              <a:srgbClr val="0000FF"/>
            </a:solidFill>
            <a:prstDash val="solid"/>
            <a:headEnd type="arrow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221600" y="770400"/>
            <a:ext cx="2743199" cy="1828800"/>
            <a:chOff x="7221600" y="770400"/>
            <a:chExt cx="2743199" cy="1828800"/>
          </a:xfrm>
        </p:grpSpPr>
        <p:sp>
          <p:nvSpPr>
            <p:cNvPr id="13" name="Freeform 12"/>
            <p:cNvSpPr/>
            <p:nvPr/>
          </p:nvSpPr>
          <p:spPr>
            <a:xfrm>
              <a:off x="7221600" y="770400"/>
              <a:ext cx="2743199" cy="1828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Select Two Points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r>
                <a:rPr lang="en-US" sz="16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 On Graph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endParaRPr lang="en-US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aphicFrame>
          <p:nvGraphicFramePr>
            <p:cNvPr id="14" name="Object 13"/>
            <p:cNvGraphicFramePr/>
            <p:nvPr/>
          </p:nvGraphicFramePr>
          <p:xfrm>
            <a:off x="7754760" y="1501920"/>
            <a:ext cx="1497959" cy="1032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3" r:id="rId4" imgW="18545577" imgH="12775842" progId="">
                    <p:embed/>
                  </p:oleObj>
                </mc:Choice>
                <mc:Fallback>
                  <p:oleObj r:id="rId4" imgW="18545577" imgH="12775842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754760" y="1501920"/>
                          <a:ext cx="1497959" cy="1032480"/>
                        </a:xfrm>
                        <a:prstGeom prst="rect">
                          <a:avLst/>
                        </a:prstGeom>
                        <a:solidFill>
                          <a:srgbClr val="CFE7E5"/>
                        </a:solidFill>
                        <a:ln w="0">
                          <a:solidFill>
                            <a:srgbClr val="808080"/>
                          </a:solidFill>
                          <a:prstDash val="soli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7221600" y="2599200"/>
            <a:ext cx="2743199" cy="2263679"/>
            <a:chOff x="7221600" y="2599200"/>
            <a:chExt cx="2743199" cy="2263679"/>
          </a:xfrm>
        </p:grpSpPr>
        <p:sp>
          <p:nvSpPr>
            <p:cNvPr id="16" name="Freeform 15"/>
            <p:cNvSpPr/>
            <p:nvPr/>
          </p:nvSpPr>
          <p:spPr>
            <a:xfrm>
              <a:off x="7221600" y="3034079"/>
              <a:ext cx="2743199" cy="1828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0" u="none" strike="noStrike" kern="1200">
                  <a:ln>
                    <a:noFill/>
                  </a:ln>
                  <a:solidFill>
                    <a:srgbClr val="FF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Calculate Rise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1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rPr>
                <a:t>Start From Lowest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Count Number Units You Go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Up To Be Same Level  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as Top Point</a:t>
              </a:r>
            </a:p>
          </p:txBody>
        </p:sp>
        <p:cxnSp>
          <p:nvCxnSpPr>
            <p:cNvPr id="17" name="Straight Arrow Connector 16"/>
            <p:cNvCxnSpPr>
              <a:endCxn id="16" idx="0"/>
            </p:cNvCxnSpPr>
            <p:nvPr/>
          </p:nvCxnSpPr>
          <p:spPr>
            <a:xfrm>
              <a:off x="8593200" y="2599200"/>
              <a:ext cx="0" cy="434879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grpSp>
        <p:nvGrpSpPr>
          <p:cNvPr id="18" name="Group 17"/>
          <p:cNvGrpSpPr/>
          <p:nvPr/>
        </p:nvGrpSpPr>
        <p:grpSpPr>
          <a:xfrm>
            <a:off x="7221600" y="4862880"/>
            <a:ext cx="2743199" cy="2125440"/>
            <a:chOff x="7221600" y="4862880"/>
            <a:chExt cx="2743199" cy="2125440"/>
          </a:xfrm>
        </p:grpSpPr>
        <p:sp>
          <p:nvSpPr>
            <p:cNvPr id="19" name="Freeform 18"/>
            <p:cNvSpPr/>
            <p:nvPr/>
          </p:nvSpPr>
          <p:spPr>
            <a:xfrm>
              <a:off x="7221600" y="5398200"/>
              <a:ext cx="2743199" cy="15901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FE7E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2000" b="1" i="0" u="none" strike="noStrike" kern="1200">
                  <a:ln>
                    <a:noFill/>
                  </a:ln>
                  <a:solidFill>
                    <a:srgbClr val="0000FF"/>
                  </a:solidFill>
                  <a:latin typeface="Arial" pitchFamily="18"/>
                  <a:ea typeface="Microsoft YaHei" pitchFamily="2"/>
                  <a:cs typeface="Mangal" pitchFamily="2"/>
                </a:rPr>
                <a:t>Calculate Run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Count Number Units To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Reach the Point.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If You Go Right (+)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600" b="0" i="0" u="none" strike="noStrike" kern="1200">
                  <a:ln>
                    <a:noFill/>
                  </a:ln>
                  <a:solidFill>
                    <a:srgbClr val="000000"/>
                  </a:solidFill>
                  <a:latin typeface="Arial" pitchFamily="18"/>
                  <a:ea typeface="Microsoft YaHei" pitchFamily="2"/>
                  <a:cs typeface="Mangal" pitchFamily="2"/>
                </a:rPr>
                <a:t>If You Go Left (-)</a:t>
              </a:r>
            </a:p>
          </p:txBody>
        </p:sp>
        <p:cxnSp>
          <p:nvCxnSpPr>
            <p:cNvPr id="20" name="Straight Arrow Connector 19"/>
            <p:cNvCxnSpPr>
              <a:endCxn id="19" idx="0"/>
            </p:cNvCxnSpPr>
            <p:nvPr/>
          </p:nvCxnSpPr>
          <p:spPr>
            <a:xfrm>
              <a:off x="8593200" y="4862880"/>
              <a:ext cx="0" cy="535320"/>
            </a:xfrm>
            <a:prstGeom prst="straightConnector1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</p:cxnSp>
      </p:grpSp>
      <p:sp>
        <p:nvSpPr>
          <p:cNvPr id="21" name="TextBox 20"/>
          <p:cNvSpPr txBox="1"/>
          <p:nvPr/>
        </p:nvSpPr>
        <p:spPr>
          <a:xfrm>
            <a:off x="182880" y="5394600"/>
            <a:ext cx="685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8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8000"/>
                </a:solidFill>
                <a:latin typeface="Arial" pitchFamily="18"/>
                <a:ea typeface="Microsoft YaHei" pitchFamily="2"/>
                <a:cs typeface="Mangal" pitchFamily="2"/>
              </a:rPr>
              <a:t>Hint: When picking points, we want the coordinates to be integers.</a:t>
            </a:r>
          </a:p>
        </p:txBody>
      </p:sp>
      <p:sp>
        <p:nvSpPr>
          <p:cNvPr id="22" name="Freeform 21"/>
          <p:cNvSpPr/>
          <p:nvPr/>
        </p:nvSpPr>
        <p:spPr>
          <a:xfrm>
            <a:off x="3128400" y="4297680"/>
            <a:ext cx="163440" cy="163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Freeform 22"/>
          <p:cNvSpPr/>
          <p:nvPr/>
        </p:nvSpPr>
        <p:spPr>
          <a:xfrm rot="8209800">
            <a:off x="3076284" y="2739408"/>
            <a:ext cx="4360871" cy="109514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3795" h="2852">
                <a:moveTo>
                  <a:pt x="0" y="0"/>
                </a:moveTo>
                <a:cubicBezTo>
                  <a:pt x="9500" y="2"/>
                  <a:pt x="13795" y="2852"/>
                  <a:pt x="13795" y="2852"/>
                </a:cubicBezTo>
              </a:path>
            </a:pathLst>
          </a:custGeom>
          <a:noFill/>
          <a:ln w="18360">
            <a:solidFill>
              <a:srgbClr val="FF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2320" y="6090120"/>
            <a:ext cx="685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DC23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DC2300"/>
                </a:solidFill>
                <a:latin typeface="Arial" pitchFamily="18"/>
                <a:ea typeface="Microsoft YaHei" pitchFamily="2"/>
                <a:cs typeface="Mangal" pitchFamily="2"/>
              </a:rPr>
              <a:t>Can you find another point on the graph?</a:t>
            </a:r>
          </a:p>
        </p:txBody>
      </p:sp>
      <p:sp>
        <p:nvSpPr>
          <p:cNvPr id="25" name="Freeform 24"/>
          <p:cNvSpPr/>
          <p:nvPr/>
        </p:nvSpPr>
        <p:spPr>
          <a:xfrm>
            <a:off x="1518480" y="1975680"/>
            <a:ext cx="163440" cy="1634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Freeform 25"/>
          <p:cNvSpPr/>
          <p:nvPr/>
        </p:nvSpPr>
        <p:spPr>
          <a:xfrm rot="10185600">
            <a:off x="1651129" y="1505034"/>
            <a:ext cx="561528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599" h="1">
                <a:moveTo>
                  <a:pt x="0" y="0"/>
                </a:moveTo>
                <a:cubicBezTo>
                  <a:pt x="12626" y="1"/>
                  <a:pt x="15599" y="1"/>
                  <a:pt x="15599" y="1"/>
                </a:cubicBezTo>
              </a:path>
            </a:pathLst>
          </a:custGeom>
          <a:noFill/>
          <a:ln w="18360">
            <a:solidFill>
              <a:srgbClr val="FF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27" name="Object 26"/>
          <p:cNvGraphicFramePr/>
          <p:nvPr/>
        </p:nvGraphicFramePr>
        <p:xfrm>
          <a:off x="862199" y="4179600"/>
          <a:ext cx="1058039" cy="48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6" imgW="14424338" imgH="6593983" progId="">
                  <p:embed/>
                </p:oleObj>
              </mc:Choice>
              <mc:Fallback>
                <p:oleObj r:id="rId6" imgW="14424338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2199" y="4179600"/>
                        <a:ext cx="1058039" cy="483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traight Connector 27"/>
          <p:cNvSpPr/>
          <p:nvPr/>
        </p:nvSpPr>
        <p:spPr>
          <a:xfrm>
            <a:off x="1920239" y="4389120"/>
            <a:ext cx="1097281" cy="0"/>
          </a:xfrm>
          <a:prstGeom prst="line">
            <a:avLst/>
          </a:prstGeom>
          <a:noFill/>
          <a:ln w="18360">
            <a:solidFill>
              <a:srgbClr val="FF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2880" y="5741279"/>
            <a:ext cx="6858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8000"/>
                </a:solidFill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8000"/>
                </a:solidFill>
                <a:latin typeface="Arial" pitchFamily="18"/>
                <a:ea typeface="Microsoft YaHei" pitchFamily="2"/>
                <a:cs typeface="Mangal" pitchFamily="2"/>
              </a:rPr>
              <a:t>What's the coordinate of that point?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1440" y="6823080"/>
            <a:ext cx="6858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en-US" sz="1800" b="0" i="0" u="none" strike="noStrike" kern="1200">
                <a:ln>
                  <a:noFill/>
                </a:ln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Note: Do not draw the point on your graph paper until you are instructed to do so.</a:t>
            </a:r>
          </a:p>
        </p:txBody>
      </p:sp>
      <p:graphicFrame>
        <p:nvGraphicFramePr>
          <p:cNvPr id="31" name="Object 30"/>
          <p:cNvGraphicFramePr/>
          <p:nvPr/>
        </p:nvGraphicFramePr>
        <p:xfrm>
          <a:off x="1165320" y="715680"/>
          <a:ext cx="1028159" cy="48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8" imgW="14012214" imgH="6593983" progId="">
                  <p:embed/>
                </p:oleObj>
              </mc:Choice>
              <mc:Fallback>
                <p:oleObj r:id="rId8" imgW="14012214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65320" y="715680"/>
                        <a:ext cx="1028159" cy="483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traight Connector 31"/>
          <p:cNvSpPr/>
          <p:nvPr/>
        </p:nvSpPr>
        <p:spPr>
          <a:xfrm>
            <a:off x="1590480" y="1199519"/>
            <a:ext cx="0" cy="720720"/>
          </a:xfrm>
          <a:prstGeom prst="line">
            <a:avLst/>
          </a:prstGeom>
          <a:noFill/>
          <a:ln w="18360">
            <a:solidFill>
              <a:srgbClr val="FF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" y="6417360"/>
            <a:ext cx="6858000" cy="35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>
                <a:solidFill>
                  <a:srgbClr val="0000FF"/>
                </a:solidFill>
                <a:effectLst>
                  <a:outerShdw dist="17961" dir="2700000">
                    <a:scrgbClr r="0" g="0" b="0"/>
                  </a:outerShdw>
                </a:effectLst>
              </a:defRPr>
            </a:pPr>
            <a:r>
              <a:rPr lang="en-US" sz="1800" b="1" i="0" u="none" strike="noStrike" kern="1200">
                <a:ln>
                  <a:noFill/>
                </a:ln>
                <a:solidFill>
                  <a:srgbClr val="0000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Draw the line on your graph using the two specified points.</a:t>
            </a:r>
          </a:p>
        </p:txBody>
      </p:sp>
      <p:sp>
        <p:nvSpPr>
          <p:cNvPr id="34" name="Straight Connector 33"/>
          <p:cNvSpPr/>
          <p:nvPr/>
        </p:nvSpPr>
        <p:spPr>
          <a:xfrm flipV="1">
            <a:off x="3236400" y="2067120"/>
            <a:ext cx="0" cy="2249280"/>
          </a:xfrm>
          <a:prstGeom prst="line">
            <a:avLst/>
          </a:pr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4320" y="5741279"/>
            <a:ext cx="36576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How many units did we go up?</a:t>
            </a:r>
          </a:p>
        </p:txBody>
      </p:sp>
      <p:graphicFrame>
        <p:nvGraphicFramePr>
          <p:cNvPr id="36" name="Object 35"/>
          <p:cNvGraphicFramePr/>
          <p:nvPr/>
        </p:nvGraphicFramePr>
        <p:xfrm>
          <a:off x="5029200" y="3474720"/>
          <a:ext cx="1204920" cy="34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10" imgW="23078941" imgH="6593983" progId="">
                  <p:embed/>
                </p:oleObj>
              </mc:Choice>
              <mc:Fallback>
                <p:oleObj r:id="rId10" imgW="23078941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29200" y="3474720"/>
                        <a:ext cx="1204920" cy="3438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291839" y="3186360"/>
            <a:ext cx="457200" cy="1934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>
                <a:solidFill>
                  <a:srgbClr val="FF0000"/>
                </a:solidFill>
              </a:defRPr>
            </a:pPr>
            <a:r>
              <a:rPr lang="en-US" sz="2000" b="1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8</a:t>
            </a:r>
          </a:p>
        </p:txBody>
      </p:sp>
      <p:sp>
        <p:nvSpPr>
          <p:cNvPr id="38" name="Straight Connector 37"/>
          <p:cNvSpPr/>
          <p:nvPr/>
        </p:nvSpPr>
        <p:spPr>
          <a:xfrm flipH="1">
            <a:off x="1645920" y="2067120"/>
            <a:ext cx="1590480" cy="0"/>
          </a:xfrm>
          <a:prstGeom prst="line">
            <a:avLst/>
          </a:pr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4320" y="6090120"/>
            <a:ext cx="49377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How many units did we go to reach the point?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4320" y="6400799"/>
            <a:ext cx="49377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Is it positive or negative?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342120" y="3327839"/>
            <a:ext cx="457200" cy="1934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>
                <a:solidFill>
                  <a:srgbClr val="FF0000"/>
                </a:solidFill>
              </a:defRPr>
            </a:pPr>
            <a:r>
              <a:rPr lang="en-US" sz="2000" b="1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8</a:t>
            </a:r>
          </a:p>
        </p:txBody>
      </p:sp>
      <p:sp>
        <p:nvSpPr>
          <p:cNvPr id="42" name="Straight Connector 41"/>
          <p:cNvSpPr/>
          <p:nvPr/>
        </p:nvSpPr>
        <p:spPr>
          <a:xfrm>
            <a:off x="6234120" y="3671640"/>
            <a:ext cx="457200" cy="0"/>
          </a:xfrm>
          <a:prstGeom prst="line">
            <a:avLst/>
          </a:prstGeom>
          <a:noFill/>
          <a:ln w="1836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3" name="Straight Connector 42"/>
          <p:cNvSpPr/>
          <p:nvPr/>
        </p:nvSpPr>
        <p:spPr>
          <a:xfrm>
            <a:off x="3566160" y="3383280"/>
            <a:ext cx="2739960" cy="91440"/>
          </a:xfrm>
          <a:prstGeom prst="line">
            <a:avLst/>
          </a:prstGeom>
          <a:noFill/>
          <a:ln w="18360">
            <a:solidFill>
              <a:srgbClr val="FF0000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94560" y="1737359"/>
            <a:ext cx="457200" cy="1934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>
                <a:solidFill>
                  <a:srgbClr val="0000FF"/>
                </a:solidFill>
              </a:defRPr>
            </a:pPr>
            <a:r>
              <a:rPr lang="en-US" sz="2000" b="1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-5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70120" y="3671640"/>
            <a:ext cx="457200" cy="443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1">
                <a:solidFill>
                  <a:srgbClr val="0000FF"/>
                </a:solidFill>
              </a:defRPr>
            </a:pPr>
            <a:r>
              <a:rPr lang="en-US" sz="2000" b="1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-5</a:t>
            </a:r>
          </a:p>
        </p:txBody>
      </p:sp>
      <p:sp>
        <p:nvSpPr>
          <p:cNvPr id="46" name="Straight Connector 45"/>
          <p:cNvSpPr/>
          <p:nvPr/>
        </p:nvSpPr>
        <p:spPr>
          <a:xfrm>
            <a:off x="2468880" y="2011680"/>
            <a:ext cx="3873240" cy="1828799"/>
          </a:xfrm>
          <a:prstGeom prst="line">
            <a:avLst/>
          </a:prstGeom>
          <a:noFill/>
          <a:ln w="18360">
            <a:solidFill>
              <a:srgbClr val="0000FF"/>
            </a:solidFill>
            <a:prstDash val="solid"/>
            <a:tailEnd type="arrow"/>
          </a:ln>
        </p:spPr>
        <p:txBody>
          <a:bodyPr vert="horz" wrap="none" lIns="99000" tIns="54000" rIns="99000" bIns="54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47" name="Object 46"/>
          <p:cNvGraphicFramePr/>
          <p:nvPr/>
        </p:nvGraphicFramePr>
        <p:xfrm>
          <a:off x="5065560" y="4140720"/>
          <a:ext cx="1590120" cy="66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12" imgW="30497172" imgH="12775842" progId="">
                  <p:embed/>
                </p:oleObj>
              </mc:Choice>
              <mc:Fallback>
                <p:oleObj r:id="rId12" imgW="30497172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65560" y="4140720"/>
                        <a:ext cx="1590120" cy="666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498080" y="731520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Class="exit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Class="exit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Class="exit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Class="exit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Class="exit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Class="entr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Class="entr" fill="hold" grpId="1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Class="exit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Class="exit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fill="hold" grpId="1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4" build="p"/>
      <p:bldP spid="24" grpId="2" build="p"/>
      <p:bldP spid="29" grpId="0" build="p"/>
      <p:bldP spid="29" grpId="3" build="p"/>
      <p:bldP spid="29" grpId="5" build="p"/>
      <p:bldP spid="30" grpId="6" build="p"/>
      <p:bldP spid="33" grpId="7" build="p"/>
      <p:bldP spid="35" grpId="8" build="p"/>
      <p:bldP spid="37" grpId="9" build="p"/>
      <p:bldP spid="39" grpId="11" build="p"/>
      <p:bldP spid="39" grpId="16" build="p"/>
      <p:bldP spid="40" grpId="12" build="p"/>
      <p:bldP spid="40" grpId="17" build="p"/>
      <p:bldP spid="41" grpId="13" build="p"/>
      <p:bldP spid="44" grpId="14" build="p"/>
      <p:bldP spid="45" grpId="15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80" y="7240680"/>
            <a:ext cx="2651760" cy="230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/>
            </a:pPr>
            <a:r>
              <a:rPr lang="en-US" sz="10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©</a:t>
            </a:r>
            <a:r>
              <a:rPr lang="en-US" sz="10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 Eugene Ruben Ramirez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" y="731519"/>
            <a:ext cx="8737626" cy="215554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1" u="sng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Slope Of A Line: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 Given two points on a line, the slope is the ratio </a:t>
            </a:r>
            <a:endParaRPr lang="en-US" sz="20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between </a:t>
            </a:r>
            <a:r>
              <a:rPr lang="en-US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the vertical change and horizontal change between the two points.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endParaRPr lang="en-US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endParaRPr lang="en-US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en-US" sz="2000" b="1" i="0" u="sng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Notation</a:t>
            </a:r>
            <a:r>
              <a:rPr lang="en-US" sz="2000" b="0" i="0" u="sng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endParaRPr lang="en-US" sz="2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" y="182880"/>
            <a:ext cx="8961120" cy="459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/>
            </a:pPr>
            <a:r>
              <a:rPr lang="en-US" sz="26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Vocabulary</a:t>
            </a:r>
          </a:p>
        </p:txBody>
      </p:sp>
      <p:graphicFrame>
        <p:nvGraphicFramePr>
          <p:cNvPr id="5" name="Object 4"/>
          <p:cNvGraphicFramePr/>
          <p:nvPr/>
        </p:nvGraphicFramePr>
        <p:xfrm>
          <a:off x="1792800" y="2554560"/>
          <a:ext cx="3208680" cy="731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4" imgW="61406468" imgH="14012214" progId="">
                  <p:embed/>
                </p:oleObj>
              </mc:Choice>
              <mc:Fallback>
                <p:oleObj r:id="rId4" imgW="61406468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2800" y="2554560"/>
                        <a:ext cx="3208680" cy="73151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/>
          <p:nvPr/>
        </p:nvGraphicFramePr>
        <p:xfrm>
          <a:off x="5105160" y="2554560"/>
          <a:ext cx="709920" cy="66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6" imgW="13600090" imgH="12775842" progId="">
                  <p:embed/>
                </p:oleObj>
              </mc:Choice>
              <mc:Fallback>
                <p:oleObj r:id="rId6" imgW="13600090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05160" y="2554560"/>
                        <a:ext cx="709920" cy="666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/>
          <p:nvPr/>
        </p:nvGraphicFramePr>
        <p:xfrm>
          <a:off x="5933159" y="2554560"/>
          <a:ext cx="601560" cy="66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8" imgW="11539470" imgH="12775842" progId="">
                  <p:embed/>
                </p:oleObj>
              </mc:Choice>
              <mc:Fallback>
                <p:oleObj r:id="rId8" imgW="11539470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33159" y="2554560"/>
                        <a:ext cx="601560" cy="666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5840" y="4114800"/>
            <a:ext cx="8778240" cy="677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FORMULA: Given two points on a graph (</a:t>
            </a:r>
            <a:r>
              <a:rPr lang="en-US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x</a:t>
            </a:r>
            <a:r>
              <a:rPr lang="en-US" sz="1800" b="0" i="0" u="none" strike="noStrike" kern="1200" baseline="-250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1</a:t>
            </a:r>
            <a:r>
              <a:rPr lang="en-US" sz="1800" b="0" i="0" u="none" strike="noStrike" kern="1200" baseline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</a:t>
            </a:r>
            <a:r>
              <a:rPr lang="en-US" sz="1800" b="0" i="0" u="none" strike="noStrike" kern="1200" baseline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y</a:t>
            </a:r>
            <a:r>
              <a:rPr lang="en-US" sz="1800" b="0" i="0" u="none" strike="noStrike" kern="1200" baseline="-250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1</a:t>
            </a:r>
            <a:r>
              <a:rPr lang="en-US" sz="1800" b="0" i="0" u="none" strike="noStrike" kern="1200" baseline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) and (</a:t>
            </a:r>
            <a:r>
              <a:rPr lang="en-US" sz="1800" b="0" i="0" u="none" strike="noStrike" kern="1200" baseline="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x</a:t>
            </a:r>
            <a:r>
              <a:rPr lang="en-US" sz="1800" b="0" i="0" u="none" strike="noStrike" kern="1200" baseline="-250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Mangal" pitchFamily="2"/>
              </a:rPr>
              <a:t>2</a:t>
            </a:r>
            <a:r>
              <a:rPr lang="en-US" sz="1800" b="0" i="0" u="none" strike="noStrike" kern="1200" baseline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,</a:t>
            </a:r>
            <a:r>
              <a:rPr lang="en-US" sz="1800" b="0" i="0" u="none" strike="noStrike" kern="1200" baseline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y</a:t>
            </a:r>
            <a:r>
              <a:rPr lang="en-US" sz="1800" b="0" i="0" u="none" strike="noStrike" kern="1200" baseline="-250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2</a:t>
            </a:r>
            <a:r>
              <a:rPr lang="en-US" sz="1800" b="0" i="0" u="none" strike="noStrike" kern="1200" baseline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) we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baseline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can compute the slope by using the following formula:</a:t>
            </a:r>
          </a:p>
        </p:txBody>
      </p:sp>
      <p:graphicFrame>
        <p:nvGraphicFramePr>
          <p:cNvPr id="9" name="Object 8"/>
          <p:cNvGraphicFramePr/>
          <p:nvPr/>
        </p:nvGraphicFramePr>
        <p:xfrm>
          <a:off x="1089000" y="5303520"/>
          <a:ext cx="2690640" cy="731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r:id="rId10" imgW="51515493" imgH="14012214" progId="">
                  <p:embed/>
                </p:oleObj>
              </mc:Choice>
              <mc:Fallback>
                <p:oleObj r:id="rId10" imgW="51515493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89000" y="5303520"/>
                        <a:ext cx="2690640" cy="73151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820080" y="3566160"/>
            <a:ext cx="2011680" cy="914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" y="274320"/>
            <a:ext cx="9805680" cy="1334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Example 2: Find the slope for the line that goes through the points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endParaRPr lang="en-US" sz="2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endParaRPr lang="en-US" sz="2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		 (-2,1) and (6,7)</a:t>
            </a:r>
          </a:p>
        </p:txBody>
      </p:sp>
      <p:graphicFrame>
        <p:nvGraphicFramePr>
          <p:cNvPr id="4" name="Object 3"/>
          <p:cNvGraphicFramePr/>
          <p:nvPr/>
        </p:nvGraphicFramePr>
        <p:xfrm>
          <a:off x="854999" y="2103120"/>
          <a:ext cx="222696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r:id="rId4" imgW="37915403" imgH="14012214" progId="">
                  <p:embed/>
                </p:oleObj>
              </mc:Choice>
              <mc:Fallback>
                <p:oleObj r:id="rId4" imgW="37915403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999" y="2103120"/>
                        <a:ext cx="2226960" cy="8229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/>
          <p:nvPr>
            <p:extLst>
              <p:ext uri="{D42A27DB-BD31-4B8C-83A1-F6EECF244321}">
                <p14:modId xmlns:p14="http://schemas.microsoft.com/office/powerpoint/2010/main" val="897568387"/>
              </p:ext>
            </p:extLst>
          </p:nvPr>
        </p:nvGraphicFramePr>
        <p:xfrm>
          <a:off x="3169356" y="892560"/>
          <a:ext cx="793440" cy="429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r:id="rId6" imgW="15248586" imgH="8242479" progId="">
                  <p:embed/>
                </p:oleObj>
              </mc:Choice>
              <mc:Fallback>
                <p:oleObj r:id="rId6" imgW="15248586" imgH="8242479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69356" y="892560"/>
                        <a:ext cx="793440" cy="429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/>
          <p:nvPr>
            <p:extLst>
              <p:ext uri="{D42A27DB-BD31-4B8C-83A1-F6EECF244321}">
                <p14:modId xmlns:p14="http://schemas.microsoft.com/office/powerpoint/2010/main" val="857453797"/>
              </p:ext>
            </p:extLst>
          </p:nvPr>
        </p:nvGraphicFramePr>
        <p:xfrm>
          <a:off x="4341241" y="907800"/>
          <a:ext cx="835919" cy="429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r:id="rId8" imgW="16072834" imgH="8242479" progId="">
                  <p:embed/>
                </p:oleObj>
              </mc:Choice>
              <mc:Fallback>
                <p:oleObj r:id="rId8" imgW="16072834" imgH="8242479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41241" y="907800"/>
                        <a:ext cx="835919" cy="429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/>
          <p:nvPr/>
        </p:nvGraphicFramePr>
        <p:xfrm>
          <a:off x="3249000" y="2103120"/>
          <a:ext cx="1802519" cy="85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r:id="rId10" imgW="29672924" imgH="14012214" progId="">
                  <p:embed/>
                </p:oleObj>
              </mc:Choice>
              <mc:Fallback>
                <p:oleObj r:id="rId10" imgW="29672924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49000" y="2103120"/>
                        <a:ext cx="1802519" cy="8510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/>
          <p:nvPr/>
        </p:nvGraphicFramePr>
        <p:xfrm>
          <a:off x="3767400" y="2103120"/>
          <a:ext cx="305640" cy="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r:id="rId12" imgW="4121239" imgH="5769735" progId="">
                  <p:embed/>
                </p:oleObj>
              </mc:Choice>
              <mc:Fallback>
                <p:oleObj r:id="rId12" imgW="4121239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67400" y="2103120"/>
                        <a:ext cx="305640" cy="4287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/>
          <p:nvPr/>
        </p:nvGraphicFramePr>
        <p:xfrm>
          <a:off x="4055760" y="2247480"/>
          <a:ext cx="360359" cy="2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r:id="rId14" imgW="4121239" imgH="3296992" progId="">
                  <p:embed/>
                </p:oleObj>
              </mc:Choice>
              <mc:Fallback>
                <p:oleObj r:id="rId14" imgW="4121239" imgH="329699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55760" y="2247480"/>
                        <a:ext cx="360359" cy="288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/>
          <p:nvPr/>
        </p:nvGraphicFramePr>
        <p:xfrm>
          <a:off x="4452120" y="2067840"/>
          <a:ext cx="225000" cy="4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r:id="rId16" imgW="2884868" imgH="5357611" progId="">
                  <p:embed/>
                </p:oleObj>
              </mc:Choice>
              <mc:Fallback>
                <p:oleObj r:id="rId16" imgW="2884868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52120" y="2067840"/>
                        <a:ext cx="225000" cy="42048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/>
          <p:nvPr/>
        </p:nvGraphicFramePr>
        <p:xfrm>
          <a:off x="3551760" y="2499480"/>
          <a:ext cx="305640" cy="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r:id="rId18" imgW="4121239" imgH="5769735" progId="">
                  <p:embed/>
                </p:oleObj>
              </mc:Choice>
              <mc:Fallback>
                <p:oleObj r:id="rId18" imgW="4121239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551760" y="2499480"/>
                        <a:ext cx="305640" cy="4287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/>
          <p:nvPr/>
        </p:nvGraphicFramePr>
        <p:xfrm>
          <a:off x="3840120" y="2607480"/>
          <a:ext cx="360359" cy="2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r:id="rId20" imgW="4121239" imgH="3296992" progId="">
                  <p:embed/>
                </p:oleObj>
              </mc:Choice>
              <mc:Fallback>
                <p:oleObj r:id="rId20" imgW="4121239" imgH="329699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840120" y="2607480"/>
                        <a:ext cx="360359" cy="288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236120" y="2499840"/>
          <a:ext cx="765360" cy="49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r:id="rId22" imgW="10303099" imgH="6593983" progId="">
                  <p:embed/>
                </p:oleObj>
              </mc:Choice>
              <mc:Fallback>
                <p:oleObj r:id="rId22" imgW="10303099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236120" y="2499840"/>
                        <a:ext cx="765360" cy="4903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/>
          <p:nvPr/>
        </p:nvGraphicFramePr>
        <p:xfrm>
          <a:off x="5193360" y="2103120"/>
          <a:ext cx="1802519" cy="85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8" r:id="rId24" imgW="29672924" imgH="14012214" progId="">
                  <p:embed/>
                </p:oleObj>
              </mc:Choice>
              <mc:Fallback>
                <p:oleObj r:id="rId24" imgW="29672924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93360" y="2103120"/>
                        <a:ext cx="1802519" cy="8510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/>
          <p:nvPr/>
        </p:nvGraphicFramePr>
        <p:xfrm>
          <a:off x="5912279" y="2011680"/>
          <a:ext cx="305640" cy="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r:id="rId25" imgW="4121239" imgH="5769735" progId="">
                  <p:embed/>
                </p:oleObj>
              </mc:Choice>
              <mc:Fallback>
                <p:oleObj r:id="rId25" imgW="4121239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912279" y="2011680"/>
                        <a:ext cx="305640" cy="4287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/>
          <p:nvPr/>
        </p:nvGraphicFramePr>
        <p:xfrm>
          <a:off x="5729400" y="2525400"/>
          <a:ext cx="796680" cy="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r:id="rId27" imgW="10715223" imgH="5769735" progId="">
                  <p:embed/>
                </p:oleObj>
              </mc:Choice>
              <mc:Fallback>
                <p:oleObj r:id="rId27" imgW="10715223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729400" y="2525400"/>
                        <a:ext cx="796680" cy="4287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7029720" y="2031119"/>
          <a:ext cx="1016999" cy="1017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r:id="rId29" imgW="14012214" imgH="14012214" progId="">
                  <p:embed/>
                </p:oleObj>
              </mc:Choice>
              <mc:Fallback>
                <p:oleObj r:id="rId29" imgW="14012214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029720" y="2031119"/>
                        <a:ext cx="1016999" cy="101735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/>
          <p:nvPr/>
        </p:nvGraphicFramePr>
        <p:xfrm>
          <a:off x="8038080" y="2031119"/>
          <a:ext cx="1014479" cy="1014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r:id="rId31" imgW="14012214" imgH="14012214" progId="">
                  <p:embed/>
                </p:oleObj>
              </mc:Choice>
              <mc:Fallback>
                <p:oleObj r:id="rId31" imgW="14012214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038080" y="2031119"/>
                        <a:ext cx="1014479" cy="101483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970559" y="3566160"/>
          <a:ext cx="1621080" cy="75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r:id="rId33" imgW="27612304" imgH="12775842" progId="">
                  <p:embed/>
                </p:oleObj>
              </mc:Choice>
              <mc:Fallback>
                <p:oleObj r:id="rId33" imgW="27612304" imgH="1277584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970559" y="3566160"/>
                        <a:ext cx="1621080" cy="7502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820080" y="3566160"/>
            <a:ext cx="2011680" cy="914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D32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" y="274320"/>
            <a:ext cx="9805680" cy="1334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Practice 2: Find the slope for the line that goes through the points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endParaRPr lang="en-US" sz="22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endParaRPr lang="en-US" sz="22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US" sz="2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		 (2,5) and (4,7)</a:t>
            </a:r>
          </a:p>
        </p:txBody>
      </p:sp>
      <p:graphicFrame>
        <p:nvGraphicFramePr>
          <p:cNvPr id="4" name="Object 3"/>
          <p:cNvGraphicFramePr/>
          <p:nvPr/>
        </p:nvGraphicFramePr>
        <p:xfrm>
          <a:off x="854999" y="2103120"/>
          <a:ext cx="222696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r:id="rId4" imgW="37915403" imgH="14012214" progId="">
                  <p:embed/>
                </p:oleObj>
              </mc:Choice>
              <mc:Fallback>
                <p:oleObj r:id="rId4" imgW="37915403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999" y="2103120"/>
                        <a:ext cx="2226960" cy="8229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/>
          <p:nvPr>
            <p:extLst>
              <p:ext uri="{D42A27DB-BD31-4B8C-83A1-F6EECF244321}">
                <p14:modId xmlns:p14="http://schemas.microsoft.com/office/powerpoint/2010/main" val="1394609869"/>
              </p:ext>
            </p:extLst>
          </p:nvPr>
        </p:nvGraphicFramePr>
        <p:xfrm>
          <a:off x="3019508" y="726660"/>
          <a:ext cx="793440" cy="429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r:id="rId6" imgW="15248586" imgH="8242479" progId="">
                  <p:embed/>
                </p:oleObj>
              </mc:Choice>
              <mc:Fallback>
                <p:oleObj r:id="rId6" imgW="15248586" imgH="8242479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19508" y="726660"/>
                        <a:ext cx="793440" cy="429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/>
          <p:nvPr>
            <p:extLst>
              <p:ext uri="{D42A27DB-BD31-4B8C-83A1-F6EECF244321}">
                <p14:modId xmlns:p14="http://schemas.microsoft.com/office/powerpoint/2010/main" val="2130381808"/>
              </p:ext>
            </p:extLst>
          </p:nvPr>
        </p:nvGraphicFramePr>
        <p:xfrm>
          <a:off x="4179162" y="726660"/>
          <a:ext cx="835919" cy="429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r:id="rId8" imgW="16072834" imgH="8242479" progId="">
                  <p:embed/>
                </p:oleObj>
              </mc:Choice>
              <mc:Fallback>
                <p:oleObj r:id="rId8" imgW="16072834" imgH="8242479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79162" y="726660"/>
                        <a:ext cx="835919" cy="4298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/>
          <p:nvPr/>
        </p:nvGraphicFramePr>
        <p:xfrm>
          <a:off x="3249000" y="2103120"/>
          <a:ext cx="1802519" cy="85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r:id="rId10" imgW="29672924" imgH="14012214" progId="">
                  <p:embed/>
                </p:oleObj>
              </mc:Choice>
              <mc:Fallback>
                <p:oleObj r:id="rId10" imgW="29672924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49000" y="2103120"/>
                        <a:ext cx="1802519" cy="8510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/>
          <p:nvPr/>
        </p:nvGraphicFramePr>
        <p:xfrm>
          <a:off x="3767400" y="2103120"/>
          <a:ext cx="305640" cy="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r:id="rId12" imgW="4121239" imgH="5769735" progId="">
                  <p:embed/>
                </p:oleObj>
              </mc:Choice>
              <mc:Fallback>
                <p:oleObj r:id="rId12" imgW="4121239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67400" y="2103120"/>
                        <a:ext cx="305640" cy="4287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/>
          <p:nvPr/>
        </p:nvGraphicFramePr>
        <p:xfrm>
          <a:off x="4055760" y="2247480"/>
          <a:ext cx="360359" cy="2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r:id="rId14" imgW="4121239" imgH="3296992" progId="">
                  <p:embed/>
                </p:oleObj>
              </mc:Choice>
              <mc:Fallback>
                <p:oleObj r:id="rId14" imgW="4121239" imgH="329699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55760" y="2247480"/>
                        <a:ext cx="360359" cy="288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/>
          <p:nvPr/>
        </p:nvGraphicFramePr>
        <p:xfrm>
          <a:off x="4452120" y="2067840"/>
          <a:ext cx="289800" cy="452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r:id="rId16" imgW="3709115" imgH="5769735" progId="">
                  <p:embed/>
                </p:oleObj>
              </mc:Choice>
              <mc:Fallback>
                <p:oleObj r:id="rId16" imgW="3709115" imgH="576973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52120" y="2067840"/>
                        <a:ext cx="289800" cy="452519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/>
          <p:nvPr/>
        </p:nvGraphicFramePr>
        <p:xfrm>
          <a:off x="3695760" y="2499480"/>
          <a:ext cx="305640" cy="39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r:id="rId18" imgW="4121239" imgH="5357611" progId="">
                  <p:embed/>
                </p:oleObj>
              </mc:Choice>
              <mc:Fallback>
                <p:oleObj r:id="rId18" imgW="4121239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695760" y="2499480"/>
                        <a:ext cx="305640" cy="398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/>
          <p:nvPr/>
        </p:nvGraphicFramePr>
        <p:xfrm>
          <a:off x="4056120" y="2607480"/>
          <a:ext cx="360359" cy="2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r:id="rId20" imgW="4121239" imgH="3296992" progId="">
                  <p:embed/>
                </p:oleObj>
              </mc:Choice>
              <mc:Fallback>
                <p:oleObj r:id="rId20" imgW="4121239" imgH="3296992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056120" y="2607480"/>
                        <a:ext cx="360359" cy="28872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416120" y="2499840"/>
          <a:ext cx="305280" cy="39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r:id="rId22" imgW="4121239" imgH="5357611" progId="">
                  <p:embed/>
                </p:oleObj>
              </mc:Choice>
              <mc:Fallback>
                <p:oleObj r:id="rId22" imgW="4121239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416120" y="2499840"/>
                        <a:ext cx="305280" cy="3978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/>
          <p:nvPr/>
        </p:nvGraphicFramePr>
        <p:xfrm>
          <a:off x="5193360" y="2103120"/>
          <a:ext cx="850680" cy="85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r:id="rId24" imgW="14012214" imgH="14012214" progId="">
                  <p:embed/>
                </p:oleObj>
              </mc:Choice>
              <mc:Fallback>
                <p:oleObj r:id="rId24" imgW="14012214" imgH="14012214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193360" y="2103120"/>
                        <a:ext cx="850680" cy="85104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/>
          <p:nvPr/>
        </p:nvGraphicFramePr>
        <p:xfrm>
          <a:off x="5624280" y="2011680"/>
          <a:ext cx="305640" cy="39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r:id="rId26" imgW="4121239" imgH="5357611" progId="">
                  <p:embed/>
                </p:oleObj>
              </mc:Choice>
              <mc:Fallback>
                <p:oleObj r:id="rId26" imgW="4121239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624280" y="2011680"/>
                        <a:ext cx="305640" cy="398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/>
          <p:nvPr/>
        </p:nvGraphicFramePr>
        <p:xfrm>
          <a:off x="5621400" y="2525400"/>
          <a:ext cx="305280" cy="39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r:id="rId28" imgW="4121239" imgH="5357611" progId="">
                  <p:embed/>
                </p:oleObj>
              </mc:Choice>
              <mc:Fallback>
                <p:oleObj r:id="rId28" imgW="4121239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621400" y="2525400"/>
                        <a:ext cx="305280" cy="3981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6057720" y="2283120"/>
          <a:ext cx="525960" cy="401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r:id="rId30" imgW="7006107" imgH="5357611" progId="">
                  <p:embed/>
                </p:oleObj>
              </mc:Choice>
              <mc:Fallback>
                <p:oleObj r:id="rId30" imgW="7006107" imgH="535761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057720" y="2283120"/>
                        <a:ext cx="525960" cy="40176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/>
          <p:nvPr/>
        </p:nvGraphicFramePr>
        <p:xfrm>
          <a:off x="970559" y="3782160"/>
          <a:ext cx="1501920" cy="38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r:id="rId32" imgW="25551685" imgH="6593983" progId="">
                  <p:embed/>
                </p:oleObj>
              </mc:Choice>
              <mc:Fallback>
                <p:oleObj r:id="rId32" imgW="25551685" imgH="659398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970559" y="3782160"/>
                        <a:ext cx="1501920" cy="387000"/>
                      </a:xfrm>
                      <a:prstGeom prst="rect">
                        <a:avLst/>
                      </a:prstGeom>
                      <a:solidFill>
                        <a:srgbClr val="CFE7E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blackand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549</Words>
  <Application>Microsoft Office PowerPoint</Application>
  <PresentationFormat>Custom</PresentationFormat>
  <Paragraphs>121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</vt:lpstr>
      <vt:lpstr>lyt-blackandwhite</vt:lpstr>
      <vt:lpstr>Slope of a Line</vt:lpstr>
      <vt:lpstr>PowerPoint Presentation</vt:lpstr>
      <vt:lpstr>Finding Slope From A Graph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Notice </dc:title>
  <dc:creator>Ruben Ramirez</dc:creator>
  <cp:lastModifiedBy>Arvid Lumanauw</cp:lastModifiedBy>
  <cp:revision>288</cp:revision>
  <dcterms:created xsi:type="dcterms:W3CDTF">2011-09-16T15:10:24Z</dcterms:created>
  <dcterms:modified xsi:type="dcterms:W3CDTF">2014-01-06T04:13:22Z</dcterms:modified>
</cp:coreProperties>
</file>