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57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21" Type="http://schemas.openxmlformats.org/officeDocument/2006/relationships/image" Target="../media/image23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24" Type="http://schemas.openxmlformats.org/officeDocument/2006/relationships/image" Target="../media/image26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23" Type="http://schemas.openxmlformats.org/officeDocument/2006/relationships/image" Target="../media/image25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Relationship Id="rId22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7C81C-E5E5-4A20-97B1-F459C299C3D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0900-54D6-449F-AEB4-077F174D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6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0900-54D6-449F-AEB4-077F174D83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7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2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1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9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1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3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2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6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6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0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275B-CCA1-4E40-A843-4C99050F98B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2B24-71E2-4D6D-AF82-924D9B1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0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20.wmf"/><Relationship Id="rId3" Type="http://schemas.openxmlformats.org/officeDocument/2006/relationships/image" Target="../media/image1.jpeg"/><Relationship Id="rId21" Type="http://schemas.openxmlformats.org/officeDocument/2006/relationships/image" Target="../media/image11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4.wmf"/><Relationship Id="rId50" Type="http://schemas.openxmlformats.org/officeDocument/2006/relationships/oleObject" Target="../embeddings/oleObject24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33" Type="http://schemas.openxmlformats.org/officeDocument/2006/relationships/image" Target="../media/image17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wmf"/><Relationship Id="rId41" Type="http://schemas.openxmlformats.org/officeDocument/2006/relationships/image" Target="../media/image21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9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3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5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31" Type="http://schemas.openxmlformats.org/officeDocument/2006/relationships/image" Target="../media/image16.wmf"/><Relationship Id="rId44" Type="http://schemas.openxmlformats.org/officeDocument/2006/relationships/oleObject" Target="../embeddings/oleObject21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8.wmf"/><Relationship Id="rId43" Type="http://schemas.openxmlformats.org/officeDocument/2006/relationships/image" Target="../media/image22.wmf"/><Relationship Id="rId48" Type="http://schemas.openxmlformats.org/officeDocument/2006/relationships/oleObject" Target="../embeddings/oleObject23.bin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1.wmf"/><Relationship Id="rId3" Type="http://schemas.openxmlformats.org/officeDocument/2006/relationships/image" Target="../media/image34.jpe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4.jpeg"/><Relationship Id="rId9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39.bin"/><Relationship Id="rId3" Type="http://schemas.openxmlformats.org/officeDocument/2006/relationships/image" Target="../media/image47.jpeg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Square Roots</a:t>
            </a:r>
            <a:endParaRPr lang="en-US" sz="5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b="1" i="1" u="sng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Objective</a:t>
            </a:r>
            <a:r>
              <a:rPr lang="en-US" sz="4800" b="1" i="1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To find and approximate square roots of numbers</a:t>
            </a:r>
          </a:p>
          <a:p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Standard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EE1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609600"/>
            <a:ext cx="1377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9/26/13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27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Radical Expressions</a:t>
            </a:r>
            <a:endParaRPr lang="en-US" sz="60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 an expression that involves a Square Root Sign.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71800" y="4038600"/>
                <a:ext cx="3239605" cy="1132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5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US" sz="54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038600"/>
                <a:ext cx="3239605" cy="11321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8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3733800" y="1066800"/>
            <a:ext cx="1089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u="sng">
                <a:solidFill>
                  <a:srgbClr val="003585"/>
                </a:solidFill>
              </a:rPr>
              <a:t>Reals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1720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u="sng">
                <a:solidFill>
                  <a:srgbClr val="003585"/>
                </a:solidFill>
              </a:rPr>
              <a:t>Rationals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594350" y="1752600"/>
            <a:ext cx="185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u="sng">
                <a:solidFill>
                  <a:srgbClr val="003585"/>
                </a:solidFill>
              </a:rPr>
              <a:t>Irrationals</a:t>
            </a:r>
          </a:p>
        </p:txBody>
      </p:sp>
      <p:grpSp>
        <p:nvGrpSpPr>
          <p:cNvPr id="143366" name="Group 6"/>
          <p:cNvGrpSpPr>
            <a:grpSpLocks/>
          </p:cNvGrpSpPr>
          <p:nvPr/>
        </p:nvGrpSpPr>
        <p:grpSpPr bwMode="auto">
          <a:xfrm>
            <a:off x="2895600" y="1600200"/>
            <a:ext cx="2743200" cy="381000"/>
            <a:chOff x="1824" y="1152"/>
            <a:chExt cx="1728" cy="240"/>
          </a:xfrm>
        </p:grpSpPr>
        <p:sp>
          <p:nvSpPr>
            <p:cNvPr id="143367" name="Line 7"/>
            <p:cNvSpPr>
              <a:spLocks noChangeShapeType="1"/>
            </p:cNvSpPr>
            <p:nvPr/>
          </p:nvSpPr>
          <p:spPr bwMode="auto">
            <a:xfrm flipH="1">
              <a:off x="1824" y="1152"/>
              <a:ext cx="8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68" name="Line 8"/>
            <p:cNvSpPr>
              <a:spLocks noChangeShapeType="1"/>
            </p:cNvSpPr>
            <p:nvPr/>
          </p:nvSpPr>
          <p:spPr bwMode="auto">
            <a:xfrm>
              <a:off x="2688" y="1152"/>
              <a:ext cx="8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43369" name="Object 9"/>
          <p:cNvGraphicFramePr>
            <a:graphicFrameLocks noChangeAspect="1"/>
          </p:cNvGraphicFramePr>
          <p:nvPr/>
        </p:nvGraphicFramePr>
        <p:xfrm>
          <a:off x="1381125" y="2292350"/>
          <a:ext cx="6762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Equation" r:id="rId4" imgW="241200" imgH="228600" progId="Equation.DSMT4">
                  <p:embed/>
                </p:oleObj>
              </mc:Choice>
              <mc:Fallback>
                <p:oleObj name="Equation" r:id="rId4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292350"/>
                        <a:ext cx="6762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0" name="Object 10"/>
          <p:cNvGraphicFramePr>
            <a:graphicFrameLocks noChangeAspect="1"/>
          </p:cNvGraphicFramePr>
          <p:nvPr/>
        </p:nvGraphicFramePr>
        <p:xfrm>
          <a:off x="1406525" y="2916238"/>
          <a:ext cx="604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" name="Equation" r:id="rId6" imgW="215640" imgH="215640" progId="Equation.DSMT4">
                  <p:embed/>
                </p:oleObj>
              </mc:Choice>
              <mc:Fallback>
                <p:oleObj name="Equation" r:id="rId6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2916238"/>
                        <a:ext cx="604838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1" name="Object 11"/>
          <p:cNvGraphicFramePr>
            <a:graphicFrameLocks noChangeAspect="1"/>
          </p:cNvGraphicFramePr>
          <p:nvPr/>
        </p:nvGraphicFramePr>
        <p:xfrm>
          <a:off x="1371600" y="3524250"/>
          <a:ext cx="6762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Equation" r:id="rId8" imgW="241200" imgH="215640" progId="Equation.DSMT4">
                  <p:embed/>
                </p:oleObj>
              </mc:Choice>
              <mc:Fallback>
                <p:oleObj name="Equation" r:id="rId8" imgW="241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24250"/>
                        <a:ext cx="67627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2" name="Object 12"/>
          <p:cNvGraphicFramePr>
            <a:graphicFrameLocks noChangeAspect="1"/>
          </p:cNvGraphicFramePr>
          <p:nvPr/>
        </p:nvGraphicFramePr>
        <p:xfrm>
          <a:off x="1371600" y="4114800"/>
          <a:ext cx="6445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" name="Equation" r:id="rId10" imgW="228600" imgH="228600" progId="Equation.DSMT4">
                  <p:embed/>
                </p:oleObj>
              </mc:Choice>
              <mc:Fallback>
                <p:oleObj name="Equation" r:id="rId10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14800"/>
                        <a:ext cx="6445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3" name="Object 13"/>
          <p:cNvGraphicFramePr>
            <a:graphicFrameLocks noChangeAspect="1"/>
          </p:cNvGraphicFramePr>
          <p:nvPr/>
        </p:nvGraphicFramePr>
        <p:xfrm>
          <a:off x="1300163" y="4730750"/>
          <a:ext cx="8191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" name="Equation" r:id="rId12" imgW="291960" imgH="228600" progId="Equation.DSMT4">
                  <p:embed/>
                </p:oleObj>
              </mc:Choice>
              <mc:Fallback>
                <p:oleObj name="Equation" r:id="rId12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4730750"/>
                        <a:ext cx="8191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4" name="Object 14"/>
          <p:cNvGraphicFramePr>
            <a:graphicFrameLocks noChangeAspect="1"/>
          </p:cNvGraphicFramePr>
          <p:nvPr/>
        </p:nvGraphicFramePr>
        <p:xfrm>
          <a:off x="1265238" y="5334000"/>
          <a:ext cx="8905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Equation" r:id="rId14" imgW="317160" imgH="228600" progId="Equation.DSMT4">
                  <p:embed/>
                </p:oleObj>
              </mc:Choice>
              <mc:Fallback>
                <p:oleObj name="Equation" r:id="rId14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5334000"/>
                        <a:ext cx="8905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5" name="Object 15"/>
          <p:cNvGraphicFramePr>
            <a:graphicFrameLocks noChangeAspect="1"/>
          </p:cNvGraphicFramePr>
          <p:nvPr/>
        </p:nvGraphicFramePr>
        <p:xfrm>
          <a:off x="5702300" y="2312988"/>
          <a:ext cx="6762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" name="Equation" r:id="rId16" imgW="241200" imgH="215640" progId="Equation.DSMT4">
                  <p:embed/>
                </p:oleObj>
              </mc:Choice>
              <mc:Fallback>
                <p:oleObj name="Equation" r:id="rId16" imgW="241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2312988"/>
                        <a:ext cx="6762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6" name="Object 16"/>
          <p:cNvGraphicFramePr>
            <a:graphicFrameLocks noChangeAspect="1"/>
          </p:cNvGraphicFramePr>
          <p:nvPr/>
        </p:nvGraphicFramePr>
        <p:xfrm>
          <a:off x="5708650" y="2895600"/>
          <a:ext cx="6445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" name="Equation" r:id="rId18" imgW="228600" imgH="228600" progId="Equation.DSMT4">
                  <p:embed/>
                </p:oleObj>
              </mc:Choice>
              <mc:Fallback>
                <p:oleObj name="Equation" r:id="rId18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2895600"/>
                        <a:ext cx="6445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7" name="Object 17"/>
          <p:cNvGraphicFramePr>
            <a:graphicFrameLocks noChangeAspect="1"/>
          </p:cNvGraphicFramePr>
          <p:nvPr/>
        </p:nvGraphicFramePr>
        <p:xfrm>
          <a:off x="5707063" y="3505200"/>
          <a:ext cx="6461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Equation" r:id="rId20" imgW="228600" imgH="228600" progId="Equation.DSMT4">
                  <p:embed/>
                </p:oleObj>
              </mc:Choice>
              <mc:Fallback>
                <p:oleObj name="Equation" r:id="rId20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3" y="3505200"/>
                        <a:ext cx="6461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8" name="Object 18"/>
          <p:cNvGraphicFramePr>
            <a:graphicFrameLocks noChangeAspect="1"/>
          </p:cNvGraphicFramePr>
          <p:nvPr/>
        </p:nvGraphicFramePr>
        <p:xfrm>
          <a:off x="5676900" y="4114800"/>
          <a:ext cx="6762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" name="Equation" r:id="rId22" imgW="241200" imgH="228600" progId="Equation.DSMT4">
                  <p:embed/>
                </p:oleObj>
              </mc:Choice>
              <mc:Fallback>
                <p:oleObj name="Equation" r:id="rId22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4114800"/>
                        <a:ext cx="6762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9" name="Object 19"/>
          <p:cNvGraphicFramePr>
            <a:graphicFrameLocks noChangeAspect="1"/>
          </p:cNvGraphicFramePr>
          <p:nvPr/>
        </p:nvGraphicFramePr>
        <p:xfrm>
          <a:off x="5676900" y="4724400"/>
          <a:ext cx="6762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" name="Equation" r:id="rId24" imgW="241200" imgH="228600" progId="Equation.DSMT4">
                  <p:embed/>
                </p:oleObj>
              </mc:Choice>
              <mc:Fallback>
                <p:oleObj name="Equation" r:id="rId24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4724400"/>
                        <a:ext cx="6762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0" name="Object 20"/>
          <p:cNvGraphicFramePr>
            <a:graphicFrameLocks noChangeAspect="1"/>
          </p:cNvGraphicFramePr>
          <p:nvPr/>
        </p:nvGraphicFramePr>
        <p:xfrm>
          <a:off x="5680075" y="5368925"/>
          <a:ext cx="6445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" name="Equation" r:id="rId26" imgW="228600" imgH="228600" progId="Equation.DSMT4">
                  <p:embed/>
                </p:oleObj>
              </mc:Choice>
              <mc:Fallback>
                <p:oleObj name="Equation" r:id="rId26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5368925"/>
                        <a:ext cx="6445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1" name="Object 21"/>
          <p:cNvGraphicFramePr>
            <a:graphicFrameLocks noChangeAspect="1"/>
          </p:cNvGraphicFramePr>
          <p:nvPr/>
        </p:nvGraphicFramePr>
        <p:xfrm>
          <a:off x="1981200" y="2398713"/>
          <a:ext cx="6762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" name="Equation" r:id="rId28" imgW="241200" imgH="177480" progId="Equation.DSMT4">
                  <p:embed/>
                </p:oleObj>
              </mc:Choice>
              <mc:Fallback>
                <p:oleObj name="Equation" r:id="rId28" imgW="241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98713"/>
                        <a:ext cx="67627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2" name="Object 22"/>
          <p:cNvGraphicFramePr>
            <a:graphicFrameLocks noChangeAspect="1"/>
          </p:cNvGraphicFramePr>
          <p:nvPr/>
        </p:nvGraphicFramePr>
        <p:xfrm>
          <a:off x="1985963" y="3017838"/>
          <a:ext cx="6048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" name="Equation" r:id="rId30" imgW="215640" imgH="164880" progId="Equation.DSMT4">
                  <p:embed/>
                </p:oleObj>
              </mc:Choice>
              <mc:Fallback>
                <p:oleObj name="Equation" r:id="rId30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3017838"/>
                        <a:ext cx="60483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3" name="Object 23"/>
          <p:cNvGraphicFramePr>
            <a:graphicFrameLocks noChangeAspect="1"/>
          </p:cNvGraphicFramePr>
          <p:nvPr/>
        </p:nvGraphicFramePr>
        <p:xfrm>
          <a:off x="1990725" y="3629025"/>
          <a:ext cx="6762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Equation" r:id="rId32" imgW="241200" imgH="164880" progId="Equation.DSMT4">
                  <p:embed/>
                </p:oleObj>
              </mc:Choice>
              <mc:Fallback>
                <p:oleObj name="Equation" r:id="rId32" imgW="241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3629025"/>
                        <a:ext cx="6762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4" name="Object 24"/>
          <p:cNvGraphicFramePr>
            <a:graphicFrameLocks noChangeAspect="1"/>
          </p:cNvGraphicFramePr>
          <p:nvPr/>
        </p:nvGraphicFramePr>
        <p:xfrm>
          <a:off x="1997075" y="4184650"/>
          <a:ext cx="6445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" name="Equation" r:id="rId34" imgW="228600" imgH="177480" progId="Equation.DSMT4">
                  <p:embed/>
                </p:oleObj>
              </mc:Choice>
              <mc:Fallback>
                <p:oleObj name="Equation" r:id="rId34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184650"/>
                        <a:ext cx="64452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5" name="Object 25"/>
          <p:cNvGraphicFramePr>
            <a:graphicFrameLocks noChangeAspect="1"/>
          </p:cNvGraphicFramePr>
          <p:nvPr/>
        </p:nvGraphicFramePr>
        <p:xfrm>
          <a:off x="2105025" y="4818063"/>
          <a:ext cx="6762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" name="Equation" r:id="rId36" imgW="241200" imgH="164880" progId="Equation.DSMT4">
                  <p:embed/>
                </p:oleObj>
              </mc:Choice>
              <mc:Fallback>
                <p:oleObj name="Equation" r:id="rId36" imgW="241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4818063"/>
                        <a:ext cx="6762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6" name="Object 26"/>
          <p:cNvGraphicFramePr>
            <a:graphicFrameLocks noChangeAspect="1"/>
          </p:cNvGraphicFramePr>
          <p:nvPr/>
        </p:nvGraphicFramePr>
        <p:xfrm>
          <a:off x="2117725" y="5443538"/>
          <a:ext cx="6762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Equation" r:id="rId38" imgW="241200" imgH="177480" progId="Equation.DSMT4">
                  <p:embed/>
                </p:oleObj>
              </mc:Choice>
              <mc:Fallback>
                <p:oleObj name="Equation" r:id="rId38" imgW="241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5443538"/>
                        <a:ext cx="67627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7" name="Object 27"/>
          <p:cNvGraphicFramePr>
            <a:graphicFrameLocks noChangeAspect="1"/>
          </p:cNvGraphicFramePr>
          <p:nvPr/>
        </p:nvGraphicFramePr>
        <p:xfrm>
          <a:off x="6378575" y="2425700"/>
          <a:ext cx="13906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Equation" r:id="rId40" imgW="495000" imgH="177480" progId="Equation.DSMT4">
                  <p:embed/>
                </p:oleObj>
              </mc:Choice>
              <mc:Fallback>
                <p:oleObj name="Equation" r:id="rId40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2425700"/>
                        <a:ext cx="13906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8" name="Object 28"/>
          <p:cNvGraphicFramePr>
            <a:graphicFrameLocks noChangeAspect="1"/>
          </p:cNvGraphicFramePr>
          <p:nvPr/>
        </p:nvGraphicFramePr>
        <p:xfrm>
          <a:off x="6400800" y="3001963"/>
          <a:ext cx="13922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Equation" r:id="rId42" imgW="495000" imgH="177480" progId="Equation.DSMT4">
                  <p:embed/>
                </p:oleObj>
              </mc:Choice>
              <mc:Fallback>
                <p:oleObj name="Equation" r:id="rId42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001963"/>
                        <a:ext cx="139223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9" name="Object 29"/>
          <p:cNvGraphicFramePr>
            <a:graphicFrameLocks noChangeAspect="1"/>
          </p:cNvGraphicFramePr>
          <p:nvPr/>
        </p:nvGraphicFramePr>
        <p:xfrm>
          <a:off x="6400800" y="3600450"/>
          <a:ext cx="14335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Equation" r:id="rId44" imgW="507960" imgH="177480" progId="Equation.DSMT4">
                  <p:embed/>
                </p:oleObj>
              </mc:Choice>
              <mc:Fallback>
                <p:oleObj name="Equation" r:id="rId44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600450"/>
                        <a:ext cx="14335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0" name="Object 30"/>
          <p:cNvGraphicFramePr>
            <a:graphicFrameLocks noChangeAspect="1"/>
          </p:cNvGraphicFramePr>
          <p:nvPr/>
        </p:nvGraphicFramePr>
        <p:xfrm>
          <a:off x="6416675" y="4208463"/>
          <a:ext cx="14319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" name="Equation" r:id="rId46" imgW="507960" imgH="177480" progId="Equation.DSMT4">
                  <p:embed/>
                </p:oleObj>
              </mc:Choice>
              <mc:Fallback>
                <p:oleObj name="Equation" r:id="rId46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4208463"/>
                        <a:ext cx="14319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1" name="Object 31"/>
          <p:cNvGraphicFramePr>
            <a:graphicFrameLocks noChangeAspect="1"/>
          </p:cNvGraphicFramePr>
          <p:nvPr/>
        </p:nvGraphicFramePr>
        <p:xfrm>
          <a:off x="6415088" y="4835525"/>
          <a:ext cx="14335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" name="Equation" r:id="rId48" imgW="507960" imgH="177480" progId="Equation.DSMT4">
                  <p:embed/>
                </p:oleObj>
              </mc:Choice>
              <mc:Fallback>
                <p:oleObj name="Equation" r:id="rId48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4835525"/>
                        <a:ext cx="14335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2" name="Object 32"/>
          <p:cNvGraphicFramePr>
            <a:graphicFrameLocks noChangeAspect="1"/>
          </p:cNvGraphicFramePr>
          <p:nvPr/>
        </p:nvGraphicFramePr>
        <p:xfrm>
          <a:off x="6415088" y="5457825"/>
          <a:ext cx="14335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Equation" r:id="rId50" imgW="507960" imgH="177480" progId="Equation.DSMT4">
                  <p:embed/>
                </p:oleObj>
              </mc:Choice>
              <mc:Fallback>
                <p:oleObj name="Equation" r:id="rId50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5457825"/>
                        <a:ext cx="143351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5" name="Rectangle 35"/>
          <p:cNvSpPr>
            <a:spLocks noChangeArrowheads="1"/>
          </p:cNvSpPr>
          <p:nvPr/>
        </p:nvSpPr>
        <p:spPr bwMode="auto">
          <a:xfrm>
            <a:off x="381000" y="762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3600" b="1">
                <a:solidFill>
                  <a:srgbClr val="000066"/>
                </a:solidFill>
              </a:rPr>
              <a:t>Square Roots</a:t>
            </a:r>
            <a:r>
              <a:rPr lang="en-US" altLang="en-US" sz="2800" b="1">
                <a:solidFill>
                  <a:srgbClr val="000066"/>
                </a:solidFill>
              </a:rPr>
              <a:t> </a:t>
            </a:r>
            <a:endParaRPr lang="en-US" altLang="en-US" sz="2800"/>
          </a:p>
        </p:txBody>
      </p:sp>
      <p:sp>
        <p:nvSpPr>
          <p:cNvPr id="143396" name="Line 36"/>
          <p:cNvSpPr>
            <a:spLocks noChangeShapeType="1"/>
          </p:cNvSpPr>
          <p:nvPr/>
        </p:nvSpPr>
        <p:spPr bwMode="auto">
          <a:xfrm>
            <a:off x="228600" y="990600"/>
            <a:ext cx="8686800" cy="47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utoUpdateAnimBg="0"/>
      <p:bldP spid="143364" grpId="0" autoUpdateAnimBg="0"/>
      <p:bldP spid="14336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304800" y="195263"/>
            <a:ext cx="6726239" cy="490537"/>
            <a:chOff x="1651" y="404"/>
            <a:chExt cx="4237" cy="309"/>
          </a:xfrm>
        </p:grpSpPr>
        <p:sp>
          <p:nvSpPr>
            <p:cNvPr id="96259" name="Text Box 3"/>
            <p:cNvSpPr txBox="1">
              <a:spLocks noChangeArrowheads="1"/>
            </p:cNvSpPr>
            <p:nvPr/>
          </p:nvSpPr>
          <p:spPr bwMode="auto">
            <a:xfrm>
              <a:off x="2518" y="404"/>
              <a:ext cx="33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>
                  <a:latin typeface="Helvetica" pitchFamily="34" charset="0"/>
                </a:rPr>
                <a:t>#1 </a:t>
              </a:r>
              <a:r>
                <a:rPr lang="en-US" altLang="en-US" sz="2400" b="1" dirty="0">
                  <a:latin typeface="Helvetica" pitchFamily="34" charset="0"/>
                </a:rPr>
                <a:t>Evaluate the </a:t>
              </a:r>
              <a:r>
                <a:rPr lang="en-US" altLang="en-US" sz="2400" b="1" dirty="0" smtClean="0">
                  <a:latin typeface="Helvetica" pitchFamily="34" charset="0"/>
                </a:rPr>
                <a:t>Radical Expression</a:t>
              </a:r>
              <a:endParaRPr lang="en-US" altLang="en-US" sz="2400" b="1" dirty="0">
                <a:latin typeface="Helvetica" pitchFamily="34" charset="0"/>
              </a:endParaRPr>
            </a:p>
          </p:txBody>
        </p:sp>
        <p:pic>
          <p:nvPicPr>
            <p:cNvPr id="9626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52400" y="762000"/>
            <a:ext cx="8686800" cy="47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76200" y="762000"/>
            <a:ext cx="8686800" cy="47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447" name="Text Box 191"/>
          <p:cNvSpPr txBox="1">
            <a:spLocks noChangeArrowheads="1"/>
          </p:cNvSpPr>
          <p:nvPr/>
        </p:nvSpPr>
        <p:spPr bwMode="auto">
          <a:xfrm>
            <a:off x="228600" y="838200"/>
            <a:ext cx="34988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700">
                <a:solidFill>
                  <a:srgbClr val="003585"/>
                </a:solidFill>
              </a:rPr>
              <a:t>Evaluate the Expression</a:t>
            </a:r>
            <a:endParaRPr lang="en-US" altLang="en-US" sz="27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526" name="Text Box 270"/>
          <p:cNvSpPr txBox="1">
            <a:spLocks noChangeArrowheads="1"/>
          </p:cNvSpPr>
          <p:nvPr/>
        </p:nvSpPr>
        <p:spPr bwMode="auto">
          <a:xfrm>
            <a:off x="298450" y="1355725"/>
            <a:ext cx="53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a)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628" name="Text Box 372"/>
          <p:cNvSpPr txBox="1">
            <a:spLocks noChangeArrowheads="1"/>
          </p:cNvSpPr>
          <p:nvPr/>
        </p:nvSpPr>
        <p:spPr bwMode="auto">
          <a:xfrm>
            <a:off x="304800" y="233045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b)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630" name="Text Box 374"/>
          <p:cNvSpPr txBox="1">
            <a:spLocks noChangeArrowheads="1"/>
          </p:cNvSpPr>
          <p:nvPr/>
        </p:nvSpPr>
        <p:spPr bwMode="auto">
          <a:xfrm>
            <a:off x="304800" y="3368675"/>
            <a:ext cx="53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c)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632" name="Text Box 376"/>
          <p:cNvSpPr txBox="1">
            <a:spLocks noChangeArrowheads="1"/>
          </p:cNvSpPr>
          <p:nvPr/>
        </p:nvSpPr>
        <p:spPr bwMode="auto">
          <a:xfrm>
            <a:off x="304800" y="438785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d)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634" name="Text Box 378"/>
          <p:cNvSpPr txBox="1">
            <a:spLocks noChangeArrowheads="1"/>
          </p:cNvSpPr>
          <p:nvPr/>
        </p:nvSpPr>
        <p:spPr bwMode="auto">
          <a:xfrm>
            <a:off x="304800" y="5378450"/>
            <a:ext cx="53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e)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96685" name="Object 429"/>
          <p:cNvGraphicFramePr>
            <a:graphicFrameLocks noChangeAspect="1"/>
          </p:cNvGraphicFramePr>
          <p:nvPr/>
        </p:nvGraphicFramePr>
        <p:xfrm>
          <a:off x="838200" y="1371600"/>
          <a:ext cx="6762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4" imgW="241200" imgH="228600" progId="Equation.DSMT4">
                  <p:embed/>
                </p:oleObj>
              </mc:Choice>
              <mc:Fallback>
                <p:oleObj name="Equation" r:id="rId4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762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686" name="Text Box 430"/>
          <p:cNvSpPr txBox="1">
            <a:spLocks noChangeArrowheads="1"/>
          </p:cNvSpPr>
          <p:nvPr/>
        </p:nvSpPr>
        <p:spPr bwMode="auto">
          <a:xfrm>
            <a:off x="1644650" y="16002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aseline="30000">
                <a:solidFill>
                  <a:srgbClr val="003585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96687" name="Text Box 431"/>
          <p:cNvSpPr txBox="1">
            <a:spLocks noChangeArrowheads="1"/>
          </p:cNvSpPr>
          <p:nvPr/>
        </p:nvSpPr>
        <p:spPr bwMode="auto">
          <a:xfrm>
            <a:off x="2254250" y="13716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0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96688" name="Object 432"/>
          <p:cNvGraphicFramePr>
            <a:graphicFrameLocks noChangeAspect="1"/>
          </p:cNvGraphicFramePr>
          <p:nvPr/>
        </p:nvGraphicFramePr>
        <p:xfrm>
          <a:off x="841375" y="2362200"/>
          <a:ext cx="11398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6" imgW="406080" imgH="228600" progId="Equation.DSMT4">
                  <p:embed/>
                </p:oleObj>
              </mc:Choice>
              <mc:Fallback>
                <p:oleObj name="Equation" r:id="rId6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2362200"/>
                        <a:ext cx="11398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689" name="Text Box 433"/>
          <p:cNvSpPr txBox="1">
            <a:spLocks noChangeArrowheads="1"/>
          </p:cNvSpPr>
          <p:nvPr/>
        </p:nvSpPr>
        <p:spPr bwMode="auto">
          <a:xfrm>
            <a:off x="2082800" y="25908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aseline="30000">
                <a:solidFill>
                  <a:srgbClr val="003585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96690" name="Text Box 434"/>
          <p:cNvSpPr txBox="1">
            <a:spLocks noChangeArrowheads="1"/>
          </p:cNvSpPr>
          <p:nvPr/>
        </p:nvSpPr>
        <p:spPr bwMode="auto">
          <a:xfrm>
            <a:off x="2482850" y="236220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-7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96691" name="Object 435"/>
          <p:cNvGraphicFramePr>
            <a:graphicFrameLocks noChangeAspect="1"/>
          </p:cNvGraphicFramePr>
          <p:nvPr/>
        </p:nvGraphicFramePr>
        <p:xfrm>
          <a:off x="914400" y="3429000"/>
          <a:ext cx="1066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8" imgW="380880" imgH="228600" progId="Equation.DSMT4">
                  <p:embed/>
                </p:oleObj>
              </mc:Choice>
              <mc:Fallback>
                <p:oleObj name="Equation" r:id="rId8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10668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692" name="Text Box 436"/>
          <p:cNvSpPr txBox="1">
            <a:spLocks noChangeArrowheads="1"/>
          </p:cNvSpPr>
          <p:nvPr/>
        </p:nvSpPr>
        <p:spPr bwMode="auto">
          <a:xfrm>
            <a:off x="2025650" y="36576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aseline="30000">
                <a:solidFill>
                  <a:srgbClr val="003585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96693" name="Text Box 437"/>
          <p:cNvSpPr txBox="1">
            <a:spLocks noChangeArrowheads="1"/>
          </p:cNvSpPr>
          <p:nvPr/>
        </p:nvSpPr>
        <p:spPr bwMode="auto">
          <a:xfrm>
            <a:off x="2635250" y="3429000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±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96694" name="Object 438"/>
          <p:cNvGraphicFramePr>
            <a:graphicFrameLocks noChangeAspect="1"/>
          </p:cNvGraphicFramePr>
          <p:nvPr/>
        </p:nvGraphicFramePr>
        <p:xfrm>
          <a:off x="855663" y="4419600"/>
          <a:ext cx="11033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0" imgW="393480" imgH="228600" progId="Equation.DSMT4">
                  <p:embed/>
                </p:oleObj>
              </mc:Choice>
              <mc:Fallback>
                <p:oleObj name="Equation" r:id="rId10" imgW="393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4419600"/>
                        <a:ext cx="11033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695" name="Text Box 439"/>
          <p:cNvSpPr txBox="1">
            <a:spLocks noChangeArrowheads="1"/>
          </p:cNvSpPr>
          <p:nvPr/>
        </p:nvSpPr>
        <p:spPr bwMode="auto">
          <a:xfrm>
            <a:off x="2079625" y="46482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aseline="30000">
                <a:solidFill>
                  <a:srgbClr val="003585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96696" name="Text Box 440"/>
          <p:cNvSpPr txBox="1">
            <a:spLocks noChangeArrowheads="1"/>
          </p:cNvSpPr>
          <p:nvPr/>
        </p:nvSpPr>
        <p:spPr bwMode="auto">
          <a:xfrm>
            <a:off x="2479675" y="4419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16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96697" name="Object 441"/>
          <p:cNvGraphicFramePr>
            <a:graphicFrameLocks noChangeAspect="1"/>
          </p:cNvGraphicFramePr>
          <p:nvPr/>
        </p:nvGraphicFramePr>
        <p:xfrm>
          <a:off x="787400" y="5486400"/>
          <a:ext cx="13160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2" imgW="469800" imgH="228600" progId="Equation.DSMT4">
                  <p:embed/>
                </p:oleObj>
              </mc:Choice>
              <mc:Fallback>
                <p:oleObj name="Equation" r:id="rId12" imgW="46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5486400"/>
                        <a:ext cx="1316038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698" name="Text Box 442"/>
          <p:cNvSpPr txBox="1">
            <a:spLocks noChangeArrowheads="1"/>
          </p:cNvSpPr>
          <p:nvPr/>
        </p:nvSpPr>
        <p:spPr bwMode="auto">
          <a:xfrm>
            <a:off x="2022475" y="57150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aseline="30000">
                <a:solidFill>
                  <a:srgbClr val="003585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96700" name="Text Box 444"/>
          <p:cNvSpPr txBox="1">
            <a:spLocks noChangeArrowheads="1"/>
          </p:cNvSpPr>
          <p:nvPr/>
        </p:nvSpPr>
        <p:spPr bwMode="auto">
          <a:xfrm>
            <a:off x="2994025" y="34290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9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03" name="Text Box 447"/>
          <p:cNvSpPr txBox="1">
            <a:spLocks noChangeArrowheads="1"/>
          </p:cNvSpPr>
          <p:nvPr/>
        </p:nvSpPr>
        <p:spPr bwMode="auto">
          <a:xfrm>
            <a:off x="2438400" y="5486400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±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04" name="Text Box 448"/>
          <p:cNvSpPr txBox="1">
            <a:spLocks noChangeArrowheads="1"/>
          </p:cNvSpPr>
          <p:nvPr/>
        </p:nvSpPr>
        <p:spPr bwMode="auto">
          <a:xfrm>
            <a:off x="2797175" y="5486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13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05" name="Text Box 449"/>
          <p:cNvSpPr txBox="1">
            <a:spLocks noChangeArrowheads="1"/>
          </p:cNvSpPr>
          <p:nvPr/>
        </p:nvSpPr>
        <p:spPr bwMode="auto">
          <a:xfrm>
            <a:off x="4562475" y="137160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f)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96706" name="Object 450"/>
          <p:cNvGraphicFramePr>
            <a:graphicFrameLocks noChangeAspect="1"/>
          </p:cNvGraphicFramePr>
          <p:nvPr/>
        </p:nvGraphicFramePr>
        <p:xfrm>
          <a:off x="5156200" y="1479550"/>
          <a:ext cx="1244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4" imgW="444240" imgH="228600" progId="Equation.DSMT4">
                  <p:embed/>
                </p:oleObj>
              </mc:Choice>
              <mc:Fallback>
                <p:oleObj name="Equation" r:id="rId14" imgW="444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200" y="1479550"/>
                        <a:ext cx="12446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707" name="Text Box 451"/>
          <p:cNvSpPr txBox="1">
            <a:spLocks noChangeArrowheads="1"/>
          </p:cNvSpPr>
          <p:nvPr/>
        </p:nvSpPr>
        <p:spPr bwMode="auto">
          <a:xfrm>
            <a:off x="6432550" y="17081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aseline="30000">
                <a:solidFill>
                  <a:srgbClr val="003585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96708" name="Text Box 452"/>
          <p:cNvSpPr txBox="1">
            <a:spLocks noChangeArrowheads="1"/>
          </p:cNvSpPr>
          <p:nvPr/>
        </p:nvSpPr>
        <p:spPr bwMode="auto">
          <a:xfrm>
            <a:off x="6848475" y="147955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2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09" name="Text Box 453"/>
          <p:cNvSpPr txBox="1">
            <a:spLocks noChangeArrowheads="1"/>
          </p:cNvSpPr>
          <p:nvPr/>
        </p:nvSpPr>
        <p:spPr bwMode="auto">
          <a:xfrm>
            <a:off x="7207250" y="1479550"/>
            <a:ext cx="784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+ 3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10" name="Text Box 454"/>
          <p:cNvSpPr txBox="1">
            <a:spLocks noChangeArrowheads="1"/>
          </p:cNvSpPr>
          <p:nvPr/>
        </p:nvSpPr>
        <p:spPr bwMode="auto">
          <a:xfrm>
            <a:off x="4648200" y="332105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g)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96711" name="Object 455"/>
          <p:cNvGraphicFramePr>
            <a:graphicFrameLocks noChangeAspect="1"/>
          </p:cNvGraphicFramePr>
          <p:nvPr/>
        </p:nvGraphicFramePr>
        <p:xfrm>
          <a:off x="5475288" y="3429000"/>
          <a:ext cx="14589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16" imgW="520560" imgH="228600" progId="Equation.DSMT4">
                  <p:embed/>
                </p:oleObj>
              </mc:Choice>
              <mc:Fallback>
                <p:oleObj name="Equation" r:id="rId16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288" y="3429000"/>
                        <a:ext cx="14589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712" name="Text Box 456"/>
          <p:cNvSpPr txBox="1">
            <a:spLocks noChangeArrowheads="1"/>
          </p:cNvSpPr>
          <p:nvPr/>
        </p:nvSpPr>
        <p:spPr bwMode="auto">
          <a:xfrm>
            <a:off x="6388100" y="23622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aseline="30000">
                <a:solidFill>
                  <a:srgbClr val="003585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96713" name="Text Box 457"/>
          <p:cNvSpPr txBox="1">
            <a:spLocks noChangeArrowheads="1"/>
          </p:cNvSpPr>
          <p:nvPr/>
        </p:nvSpPr>
        <p:spPr bwMode="auto">
          <a:xfrm>
            <a:off x="6804025" y="21336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5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15" name="Text Box 459"/>
          <p:cNvSpPr txBox="1">
            <a:spLocks noChangeArrowheads="1"/>
          </p:cNvSpPr>
          <p:nvPr/>
        </p:nvSpPr>
        <p:spPr bwMode="auto">
          <a:xfrm>
            <a:off x="6899275" y="36893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aseline="30000">
                <a:solidFill>
                  <a:srgbClr val="003585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96716" name="Text Box 460"/>
          <p:cNvSpPr txBox="1">
            <a:spLocks noChangeArrowheads="1"/>
          </p:cNvSpPr>
          <p:nvPr/>
        </p:nvSpPr>
        <p:spPr bwMode="auto">
          <a:xfrm>
            <a:off x="7315200" y="346075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3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17" name="Text Box 461"/>
          <p:cNvSpPr txBox="1">
            <a:spLocks noChangeArrowheads="1"/>
          </p:cNvSpPr>
          <p:nvPr/>
        </p:nvSpPr>
        <p:spPr bwMode="auto">
          <a:xfrm>
            <a:off x="7673975" y="346075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± 5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19" name="Text Box 463"/>
          <p:cNvSpPr txBox="1">
            <a:spLocks noChangeArrowheads="1"/>
          </p:cNvSpPr>
          <p:nvPr/>
        </p:nvSpPr>
        <p:spPr bwMode="auto">
          <a:xfrm>
            <a:off x="5746750" y="4495800"/>
            <a:ext cx="1127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3 + 5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21" name="Text Box 465"/>
          <p:cNvSpPr txBox="1">
            <a:spLocks noChangeArrowheads="1"/>
          </p:cNvSpPr>
          <p:nvPr/>
        </p:nvSpPr>
        <p:spPr bwMode="auto">
          <a:xfrm>
            <a:off x="5826125" y="50292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8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23" name="Text Box 467"/>
          <p:cNvSpPr txBox="1">
            <a:spLocks noChangeArrowheads="1"/>
          </p:cNvSpPr>
          <p:nvPr/>
        </p:nvSpPr>
        <p:spPr bwMode="auto">
          <a:xfrm>
            <a:off x="8045450" y="4495800"/>
            <a:ext cx="1098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3 – 5</a:t>
            </a:r>
          </a:p>
          <a:p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25" name="Text Box 469"/>
          <p:cNvSpPr txBox="1">
            <a:spLocks noChangeArrowheads="1"/>
          </p:cNvSpPr>
          <p:nvPr/>
        </p:nvSpPr>
        <p:spPr bwMode="auto">
          <a:xfrm>
            <a:off x="8124825" y="502920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  <a:cs typeface="Times New Roman" pitchFamily="18" charset="0"/>
              </a:rPr>
              <a:t>-2</a:t>
            </a:r>
            <a:endParaRPr lang="en-US" altLang="en-US" sz="3600" baseline="300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96726" name="Oval 470"/>
          <p:cNvSpPr>
            <a:spLocks noChangeArrowheads="1"/>
          </p:cNvSpPr>
          <p:nvPr/>
        </p:nvSpPr>
        <p:spPr bwMode="auto">
          <a:xfrm>
            <a:off x="5181600" y="5105400"/>
            <a:ext cx="16002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727" name="Oval 471"/>
          <p:cNvSpPr>
            <a:spLocks noChangeArrowheads="1"/>
          </p:cNvSpPr>
          <p:nvPr/>
        </p:nvSpPr>
        <p:spPr bwMode="auto">
          <a:xfrm>
            <a:off x="7553325" y="5105400"/>
            <a:ext cx="16002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728" name="Group 472"/>
          <p:cNvGrpSpPr>
            <a:grpSpLocks/>
          </p:cNvGrpSpPr>
          <p:nvPr/>
        </p:nvGrpSpPr>
        <p:grpSpPr bwMode="auto">
          <a:xfrm rot="21526104" flipH="1">
            <a:off x="7086600" y="4114800"/>
            <a:ext cx="1219200" cy="457200"/>
            <a:chOff x="816" y="2832"/>
            <a:chExt cx="576" cy="288"/>
          </a:xfrm>
        </p:grpSpPr>
        <p:sp>
          <p:nvSpPr>
            <p:cNvPr id="96729" name="Line 473"/>
            <p:cNvSpPr>
              <a:spLocks noChangeShapeType="1"/>
            </p:cNvSpPr>
            <p:nvPr/>
          </p:nvSpPr>
          <p:spPr bwMode="auto">
            <a:xfrm flipH="1">
              <a:off x="816" y="2832"/>
              <a:ext cx="288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30" name="Line 474"/>
            <p:cNvSpPr>
              <a:spLocks noChangeShapeType="1"/>
            </p:cNvSpPr>
            <p:nvPr/>
          </p:nvSpPr>
          <p:spPr bwMode="auto">
            <a:xfrm>
              <a:off x="1104" y="2832"/>
              <a:ext cx="288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462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6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6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6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6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6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6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6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6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6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6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6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6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6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6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6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6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6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6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6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6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6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6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6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6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6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6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6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6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6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6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9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6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6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6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6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6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9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6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6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9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6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6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9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6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6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96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6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86" grpId="0"/>
      <p:bldP spid="96687" grpId="0"/>
      <p:bldP spid="96689" grpId="0"/>
      <p:bldP spid="96690" grpId="0"/>
      <p:bldP spid="96692" grpId="0"/>
      <p:bldP spid="96693" grpId="0"/>
      <p:bldP spid="96695" grpId="0"/>
      <p:bldP spid="96696" grpId="0"/>
      <p:bldP spid="96698" grpId="0"/>
      <p:bldP spid="96700" grpId="0"/>
      <p:bldP spid="96703" grpId="0"/>
      <p:bldP spid="96704" grpId="0"/>
      <p:bldP spid="96707" grpId="0"/>
      <p:bldP spid="96708" grpId="0"/>
      <p:bldP spid="96709" grpId="0"/>
      <p:bldP spid="96712" grpId="0"/>
      <p:bldP spid="96713" grpId="0"/>
      <p:bldP spid="96715" grpId="0"/>
      <p:bldP spid="96716" grpId="0"/>
      <p:bldP spid="96717" grpId="0"/>
      <p:bldP spid="96719" grpId="0"/>
      <p:bldP spid="96721" grpId="0"/>
      <p:bldP spid="96723" grpId="0"/>
      <p:bldP spid="96725" grpId="0"/>
      <p:bldP spid="96726" grpId="0" animBg="1"/>
      <p:bldP spid="967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600200"/>
                <a:ext cx="8229600" cy="4525963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i="1" dirty="0" smtClean="0"/>
                  <a:t>Evaluate the expression when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a = 12 </a:t>
                </a:r>
                <a:r>
                  <a:rPr lang="en-US" i="1" dirty="0" smtClean="0"/>
                  <a:t>and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b = 4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 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/>
                          </a:rPr>
                          <m:t> 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/>
                  <a:t>                 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𝑎𝑏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600200"/>
                <a:ext cx="8229600" cy="4525963"/>
              </a:xfrm>
              <a:blipFill rotWithShape="1">
                <a:blip r:embed="rId3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971800" y="2209800"/>
            <a:ext cx="0" cy="426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19800" y="2209800"/>
            <a:ext cx="0" cy="426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600652" y="642937"/>
            <a:ext cx="6897689" cy="490537"/>
            <a:chOff x="1651" y="404"/>
            <a:chExt cx="4345" cy="309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2518" y="404"/>
              <a:ext cx="347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>
                  <a:latin typeface="Helvetica" pitchFamily="34" charset="0"/>
                </a:rPr>
                <a:t>#2 </a:t>
              </a:r>
              <a:r>
                <a:rPr lang="en-US" altLang="en-US" sz="2400" b="1" dirty="0">
                  <a:latin typeface="Helvetica" pitchFamily="34" charset="0"/>
                </a:rPr>
                <a:t>Evaluate the </a:t>
              </a:r>
              <a:r>
                <a:rPr lang="en-US" altLang="en-US" sz="2400" b="1" dirty="0" smtClean="0">
                  <a:latin typeface="Helvetica" pitchFamily="34" charset="0"/>
                </a:rPr>
                <a:t>Radical Expressions</a:t>
              </a:r>
              <a:endParaRPr lang="en-US" altLang="en-US" sz="2400" b="1" dirty="0">
                <a:latin typeface="Helvetica" pitchFamily="34" charset="0"/>
              </a:endParaRPr>
            </a:p>
          </p:txBody>
        </p:sp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51213" y="3146910"/>
                <a:ext cx="1525802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12+4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13" y="3146910"/>
                <a:ext cx="1525802" cy="57394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93194" y="4021966"/>
                <a:ext cx="1002390" cy="642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16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94" y="4021966"/>
                <a:ext cx="1002390" cy="6428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261707" y="5029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389880" y="3012836"/>
                <a:ext cx="2033762" cy="7080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 −12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880" y="3012836"/>
                <a:ext cx="2033762" cy="70801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505200" y="4021966"/>
                <a:ext cx="1803122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16 −12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021966"/>
                <a:ext cx="1803122" cy="5739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019379" y="4708663"/>
                <a:ext cx="774764" cy="641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379" y="4708663"/>
                <a:ext cx="774764" cy="64107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210233" y="561397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109307" y="3012836"/>
                <a:ext cx="2778068" cy="68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12</m:t>
                            </m:r>
                          </m:e>
                        </m:d>
                        <m:d>
                          <m:d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US" sz="3200" b="0" i="1" smtClean="0">
                            <a:latin typeface="Cambria Math"/>
                          </a:rPr>
                          <m:t>+1</m:t>
                        </m:r>
                      </m:e>
                    </m:rad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307" y="3012836"/>
                <a:ext cx="2778068" cy="688715"/>
              </a:xfrm>
              <a:prstGeom prst="rect">
                <a:avLst/>
              </a:prstGeom>
              <a:blipFill rotWithShape="1">
                <a:blip r:embed="rId10"/>
                <a:stretch>
                  <a:fillRect l="-5482" b="-28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580073" y="3848784"/>
                <a:ext cx="1946174" cy="642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48+1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073" y="3848784"/>
                <a:ext cx="1946174" cy="64286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995506" y="4533216"/>
                <a:ext cx="1230017" cy="642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506" y="4533216"/>
                <a:ext cx="1230017" cy="64286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308273" y="5183011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3∙7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7360370" y="576778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21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7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33"/>
          <p:cNvGrpSpPr>
            <a:grpSpLocks/>
          </p:cNvGrpSpPr>
          <p:nvPr/>
        </p:nvGrpSpPr>
        <p:grpSpPr bwMode="auto">
          <a:xfrm>
            <a:off x="304800" y="152400"/>
            <a:ext cx="5859463" cy="490538"/>
            <a:chOff x="1651" y="404"/>
            <a:chExt cx="3691" cy="309"/>
          </a:xfrm>
        </p:grpSpPr>
        <p:sp>
          <p:nvSpPr>
            <p:cNvPr id="3132" name="Text Box 34"/>
            <p:cNvSpPr txBox="1">
              <a:spLocks noChangeArrowheads="1"/>
            </p:cNvSpPr>
            <p:nvPr/>
          </p:nvSpPr>
          <p:spPr bwMode="auto">
            <a:xfrm>
              <a:off x="2518" y="404"/>
              <a:ext cx="2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400" b="1" dirty="0" smtClean="0">
                  <a:latin typeface="Helvetica" pitchFamily="34" charset="0"/>
                </a:rPr>
                <a:t>#3 </a:t>
              </a:r>
              <a:r>
                <a:rPr lang="en-US" altLang="en-US" sz="2400" b="1" dirty="0">
                  <a:latin typeface="Helvetica" pitchFamily="34" charset="0"/>
                </a:rPr>
                <a:t>Solve Quadratic Equations</a:t>
              </a:r>
            </a:p>
          </p:txBody>
        </p:sp>
        <p:pic>
          <p:nvPicPr>
            <p:cNvPr id="3133" name="Picture 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3" name="Line 36"/>
          <p:cNvSpPr>
            <a:spLocks noChangeShapeType="1"/>
          </p:cNvSpPr>
          <p:nvPr/>
        </p:nvSpPr>
        <p:spPr bwMode="auto">
          <a:xfrm>
            <a:off x="152400" y="719138"/>
            <a:ext cx="8686800" cy="4762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Text Box 38"/>
          <p:cNvSpPr txBox="1">
            <a:spLocks noChangeArrowheads="1"/>
          </p:cNvSpPr>
          <p:nvPr/>
        </p:nvSpPr>
        <p:spPr bwMode="auto">
          <a:xfrm>
            <a:off x="228600" y="838200"/>
            <a:ext cx="2946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700">
                <a:solidFill>
                  <a:srgbClr val="003585"/>
                </a:solidFill>
                <a:cs typeface="Times New Roman" pitchFamily="18" charset="0"/>
              </a:rPr>
              <a:t>Solve each equation</a:t>
            </a:r>
          </a:p>
        </p:txBody>
      </p:sp>
      <p:sp>
        <p:nvSpPr>
          <p:cNvPr id="3085" name="Text Box 39"/>
          <p:cNvSpPr txBox="1">
            <a:spLocks noChangeArrowheads="1"/>
          </p:cNvSpPr>
          <p:nvPr/>
        </p:nvSpPr>
        <p:spPr bwMode="auto">
          <a:xfrm>
            <a:off x="298450" y="1355725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a)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86" name="Text Box 40"/>
          <p:cNvSpPr txBox="1">
            <a:spLocks noChangeArrowheads="1"/>
          </p:cNvSpPr>
          <p:nvPr/>
        </p:nvSpPr>
        <p:spPr bwMode="auto">
          <a:xfrm>
            <a:off x="3321050" y="1368425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b)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87" name="Text Box 41"/>
          <p:cNvSpPr txBox="1">
            <a:spLocks noChangeArrowheads="1"/>
          </p:cNvSpPr>
          <p:nvPr/>
        </p:nvSpPr>
        <p:spPr bwMode="auto">
          <a:xfrm>
            <a:off x="6248400" y="1323975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c)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88" name="Text Box 61"/>
          <p:cNvSpPr txBox="1">
            <a:spLocks noChangeArrowheads="1"/>
          </p:cNvSpPr>
          <p:nvPr/>
        </p:nvSpPr>
        <p:spPr bwMode="auto">
          <a:xfrm>
            <a:off x="838200" y="14160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x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89" name="Text Box 62"/>
          <p:cNvSpPr txBox="1">
            <a:spLocks noChangeArrowheads="1"/>
          </p:cNvSpPr>
          <p:nvPr/>
        </p:nvSpPr>
        <p:spPr bwMode="auto">
          <a:xfrm>
            <a:off x="1054100" y="1295400"/>
            <a:ext cx="368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900">
                <a:solidFill>
                  <a:srgbClr val="003585"/>
                </a:solidFill>
              </a:rPr>
              <a:t>2</a:t>
            </a:r>
            <a:endParaRPr lang="en-US" altLang="en-US" sz="29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90" name="Text Box 63"/>
          <p:cNvSpPr txBox="1">
            <a:spLocks noChangeArrowheads="1"/>
          </p:cNvSpPr>
          <p:nvPr/>
        </p:nvSpPr>
        <p:spPr bwMode="auto">
          <a:xfrm>
            <a:off x="1263650" y="1416050"/>
            <a:ext cx="1012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 16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91" name="Text Box 64"/>
          <p:cNvSpPr txBox="1">
            <a:spLocks noChangeArrowheads="1"/>
          </p:cNvSpPr>
          <p:nvPr/>
        </p:nvSpPr>
        <p:spPr bwMode="auto">
          <a:xfrm>
            <a:off x="3895725" y="1339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p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92" name="Text Box 65"/>
          <p:cNvSpPr txBox="1">
            <a:spLocks noChangeArrowheads="1"/>
          </p:cNvSpPr>
          <p:nvPr/>
        </p:nvSpPr>
        <p:spPr bwMode="auto">
          <a:xfrm>
            <a:off x="4111625" y="1219200"/>
            <a:ext cx="368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900">
                <a:solidFill>
                  <a:srgbClr val="003585"/>
                </a:solidFill>
              </a:rPr>
              <a:t>2</a:t>
            </a:r>
            <a:endParaRPr lang="en-US" altLang="en-US" sz="29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93" name="Text Box 66"/>
          <p:cNvSpPr txBox="1">
            <a:spLocks noChangeArrowheads="1"/>
          </p:cNvSpPr>
          <p:nvPr/>
        </p:nvSpPr>
        <p:spPr bwMode="auto">
          <a:xfrm>
            <a:off x="4321175" y="1339850"/>
            <a:ext cx="1241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 225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94" name="Text Box 68"/>
          <p:cNvSpPr txBox="1">
            <a:spLocks noChangeArrowheads="1"/>
          </p:cNvSpPr>
          <p:nvPr/>
        </p:nvSpPr>
        <p:spPr bwMode="auto">
          <a:xfrm>
            <a:off x="6934200" y="1339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k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95" name="Text Box 69"/>
          <p:cNvSpPr txBox="1">
            <a:spLocks noChangeArrowheads="1"/>
          </p:cNvSpPr>
          <p:nvPr/>
        </p:nvSpPr>
        <p:spPr bwMode="auto">
          <a:xfrm>
            <a:off x="7150100" y="1219200"/>
            <a:ext cx="368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900">
                <a:solidFill>
                  <a:srgbClr val="003585"/>
                </a:solidFill>
              </a:rPr>
              <a:t>2</a:t>
            </a:r>
            <a:endParaRPr lang="en-US" altLang="en-US" sz="29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096" name="Text Box 70"/>
          <p:cNvSpPr txBox="1">
            <a:spLocks noChangeArrowheads="1"/>
          </p:cNvSpPr>
          <p:nvPr/>
        </p:nvSpPr>
        <p:spPr bwMode="auto">
          <a:xfrm>
            <a:off x="7359650" y="1339850"/>
            <a:ext cx="1012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 15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479" name="Text Box 71"/>
          <p:cNvSpPr txBox="1">
            <a:spLocks noChangeArrowheads="1"/>
          </p:cNvSpPr>
          <p:nvPr/>
        </p:nvSpPr>
        <p:spPr bwMode="auto">
          <a:xfrm>
            <a:off x="762000" y="2330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x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480" name="Text Box 72"/>
          <p:cNvSpPr txBox="1">
            <a:spLocks noChangeArrowheads="1"/>
          </p:cNvSpPr>
          <p:nvPr/>
        </p:nvSpPr>
        <p:spPr bwMode="auto">
          <a:xfrm>
            <a:off x="977900" y="2209800"/>
            <a:ext cx="368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900">
                <a:solidFill>
                  <a:srgbClr val="003585"/>
                </a:solidFill>
              </a:rPr>
              <a:t>2</a:t>
            </a:r>
            <a:endParaRPr lang="en-US" altLang="en-US" sz="29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481" name="Text Box 73"/>
          <p:cNvSpPr txBox="1">
            <a:spLocks noChangeArrowheads="1"/>
          </p:cNvSpPr>
          <p:nvPr/>
        </p:nvSpPr>
        <p:spPr bwMode="auto">
          <a:xfrm>
            <a:off x="1349375" y="2330450"/>
            <a:ext cx="1012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 16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145482" name="Object 74"/>
          <p:cNvGraphicFramePr>
            <a:graphicFrameLocks noChangeAspect="1"/>
          </p:cNvGraphicFramePr>
          <p:nvPr/>
        </p:nvGraphicFramePr>
        <p:xfrm>
          <a:off x="457200" y="2209800"/>
          <a:ext cx="9620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4" imgW="342720" imgH="253800" progId="Equation.DSMT4">
                  <p:embed/>
                </p:oleObj>
              </mc:Choice>
              <mc:Fallback>
                <p:oleObj name="Equation" r:id="rId4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9620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83" name="Object 75"/>
          <p:cNvGraphicFramePr>
            <a:graphicFrameLocks noChangeAspect="1"/>
          </p:cNvGraphicFramePr>
          <p:nvPr/>
        </p:nvGraphicFramePr>
        <p:xfrm>
          <a:off x="1524000" y="2286000"/>
          <a:ext cx="9620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6" imgW="342720" imgH="253800" progId="Equation.DSMT4">
                  <p:embed/>
                </p:oleObj>
              </mc:Choice>
              <mc:Fallback>
                <p:oleObj name="Equation" r:id="rId6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96202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85" name="Text Box 77"/>
          <p:cNvSpPr txBox="1">
            <a:spLocks noChangeArrowheads="1"/>
          </p:cNvSpPr>
          <p:nvPr/>
        </p:nvSpPr>
        <p:spPr bwMode="auto">
          <a:xfrm>
            <a:off x="1295400" y="3138488"/>
            <a:ext cx="441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487" name="Text Box 79"/>
          <p:cNvSpPr txBox="1">
            <a:spLocks noChangeArrowheads="1"/>
          </p:cNvSpPr>
          <p:nvPr/>
        </p:nvSpPr>
        <p:spPr bwMode="auto">
          <a:xfrm>
            <a:off x="1768475" y="3124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4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489" name="Text Box 81"/>
          <p:cNvSpPr txBox="1">
            <a:spLocks noChangeArrowheads="1"/>
          </p:cNvSpPr>
          <p:nvPr/>
        </p:nvSpPr>
        <p:spPr bwMode="auto">
          <a:xfrm>
            <a:off x="1295400" y="3763963"/>
            <a:ext cx="441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</a:rPr>
              <a:t>=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  <p:sp>
        <p:nvSpPr>
          <p:cNvPr id="145490" name="Text Box 82"/>
          <p:cNvSpPr txBox="1">
            <a:spLocks noChangeArrowheads="1"/>
          </p:cNvSpPr>
          <p:nvPr/>
        </p:nvSpPr>
        <p:spPr bwMode="auto">
          <a:xfrm>
            <a:off x="1768475" y="3763963"/>
            <a:ext cx="663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  <a:cs typeface="Times New Roman" pitchFamily="18" charset="0"/>
              </a:rPr>
              <a:t>±</a:t>
            </a:r>
            <a:r>
              <a:rPr lang="en-US" altLang="en-US" sz="3600">
                <a:solidFill>
                  <a:srgbClr val="CC0000"/>
                </a:solidFill>
              </a:rPr>
              <a:t>4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  <p:sp>
        <p:nvSpPr>
          <p:cNvPr id="145491" name="Text Box 83"/>
          <p:cNvSpPr txBox="1">
            <a:spLocks noChangeArrowheads="1"/>
          </p:cNvSpPr>
          <p:nvPr/>
        </p:nvSpPr>
        <p:spPr bwMode="auto">
          <a:xfrm>
            <a:off x="609600" y="3124200"/>
            <a:ext cx="825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| x |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492" name="Text Box 84"/>
          <p:cNvSpPr txBox="1">
            <a:spLocks noChangeArrowheads="1"/>
          </p:cNvSpPr>
          <p:nvPr/>
        </p:nvSpPr>
        <p:spPr bwMode="auto">
          <a:xfrm>
            <a:off x="768350" y="3763963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</a:rPr>
              <a:t>x 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  <p:sp>
        <p:nvSpPr>
          <p:cNvPr id="145493" name="Text Box 85"/>
          <p:cNvSpPr txBox="1">
            <a:spLocks noChangeArrowheads="1"/>
          </p:cNvSpPr>
          <p:nvPr/>
        </p:nvSpPr>
        <p:spPr bwMode="auto">
          <a:xfrm>
            <a:off x="3762375" y="2330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p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494" name="Text Box 86"/>
          <p:cNvSpPr txBox="1">
            <a:spLocks noChangeArrowheads="1"/>
          </p:cNvSpPr>
          <p:nvPr/>
        </p:nvSpPr>
        <p:spPr bwMode="auto">
          <a:xfrm>
            <a:off x="3978275" y="2209800"/>
            <a:ext cx="368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900">
                <a:solidFill>
                  <a:srgbClr val="003585"/>
                </a:solidFill>
              </a:rPr>
              <a:t>2</a:t>
            </a:r>
            <a:endParaRPr lang="en-US" altLang="en-US" sz="29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495" name="Text Box 87"/>
          <p:cNvSpPr txBox="1">
            <a:spLocks noChangeArrowheads="1"/>
          </p:cNvSpPr>
          <p:nvPr/>
        </p:nvSpPr>
        <p:spPr bwMode="auto">
          <a:xfrm>
            <a:off x="4349750" y="2330450"/>
            <a:ext cx="1355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  225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145496" name="Object 88"/>
          <p:cNvGraphicFramePr>
            <a:graphicFrameLocks noChangeAspect="1"/>
          </p:cNvGraphicFramePr>
          <p:nvPr/>
        </p:nvGraphicFramePr>
        <p:xfrm>
          <a:off x="3457575" y="2255838"/>
          <a:ext cx="96202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7" imgW="342720" imgH="253800" progId="Equation.DSMT4">
                  <p:embed/>
                </p:oleObj>
              </mc:Choice>
              <mc:Fallback>
                <p:oleObj name="Equation" r:id="rId7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2255838"/>
                        <a:ext cx="96202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97" name="Object 89"/>
          <p:cNvGraphicFramePr>
            <a:graphicFrameLocks noChangeAspect="1"/>
          </p:cNvGraphicFramePr>
          <p:nvPr/>
        </p:nvGraphicFramePr>
        <p:xfrm>
          <a:off x="4572000" y="2286000"/>
          <a:ext cx="11430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8" imgW="342720" imgH="253800" progId="Equation.DSMT4">
                  <p:embed/>
                </p:oleObj>
              </mc:Choice>
              <mc:Fallback>
                <p:oleObj name="Equation" r:id="rId8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6000"/>
                        <a:ext cx="11430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98" name="Text Box 90"/>
          <p:cNvSpPr txBox="1">
            <a:spLocks noChangeArrowheads="1"/>
          </p:cNvSpPr>
          <p:nvPr/>
        </p:nvSpPr>
        <p:spPr bwMode="auto">
          <a:xfrm>
            <a:off x="4295775" y="3138488"/>
            <a:ext cx="441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499" name="Text Box 91"/>
          <p:cNvSpPr txBox="1">
            <a:spLocks noChangeArrowheads="1"/>
          </p:cNvSpPr>
          <p:nvPr/>
        </p:nvSpPr>
        <p:spPr bwMode="auto">
          <a:xfrm>
            <a:off x="4768850" y="31242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15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500" name="Text Box 92"/>
          <p:cNvSpPr txBox="1">
            <a:spLocks noChangeArrowheads="1"/>
          </p:cNvSpPr>
          <p:nvPr/>
        </p:nvSpPr>
        <p:spPr bwMode="auto">
          <a:xfrm>
            <a:off x="4295775" y="3763963"/>
            <a:ext cx="441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</a:rPr>
              <a:t>=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  <p:sp>
        <p:nvSpPr>
          <p:cNvPr id="145501" name="Text Box 93"/>
          <p:cNvSpPr txBox="1">
            <a:spLocks noChangeArrowheads="1"/>
          </p:cNvSpPr>
          <p:nvPr/>
        </p:nvSpPr>
        <p:spPr bwMode="auto">
          <a:xfrm>
            <a:off x="4768850" y="3763963"/>
            <a:ext cx="892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  <a:cs typeface="Times New Roman" pitchFamily="18" charset="0"/>
              </a:rPr>
              <a:t>±</a:t>
            </a:r>
            <a:r>
              <a:rPr lang="en-US" altLang="en-US" sz="3600">
                <a:solidFill>
                  <a:srgbClr val="CC0000"/>
                </a:solidFill>
              </a:rPr>
              <a:t>15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  <p:sp>
        <p:nvSpPr>
          <p:cNvPr id="145502" name="Text Box 94"/>
          <p:cNvSpPr txBox="1">
            <a:spLocks noChangeArrowheads="1"/>
          </p:cNvSpPr>
          <p:nvPr/>
        </p:nvSpPr>
        <p:spPr bwMode="auto">
          <a:xfrm>
            <a:off x="3609975" y="3124200"/>
            <a:ext cx="825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| p |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503" name="Text Box 95"/>
          <p:cNvSpPr txBox="1">
            <a:spLocks noChangeArrowheads="1"/>
          </p:cNvSpPr>
          <p:nvPr/>
        </p:nvSpPr>
        <p:spPr bwMode="auto">
          <a:xfrm>
            <a:off x="3816350" y="3763963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</a:rPr>
              <a:t>p 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  <p:sp>
        <p:nvSpPr>
          <p:cNvPr id="145504" name="Text Box 96"/>
          <p:cNvSpPr txBox="1">
            <a:spLocks noChangeArrowheads="1"/>
          </p:cNvSpPr>
          <p:nvPr/>
        </p:nvSpPr>
        <p:spPr bwMode="auto">
          <a:xfrm>
            <a:off x="6657975" y="2330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k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505" name="Text Box 97"/>
          <p:cNvSpPr txBox="1">
            <a:spLocks noChangeArrowheads="1"/>
          </p:cNvSpPr>
          <p:nvPr/>
        </p:nvSpPr>
        <p:spPr bwMode="auto">
          <a:xfrm>
            <a:off x="6873875" y="2209800"/>
            <a:ext cx="368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900">
                <a:solidFill>
                  <a:srgbClr val="003585"/>
                </a:solidFill>
              </a:rPr>
              <a:t>2</a:t>
            </a:r>
            <a:endParaRPr lang="en-US" altLang="en-US" sz="29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506" name="Text Box 98"/>
          <p:cNvSpPr txBox="1">
            <a:spLocks noChangeArrowheads="1"/>
          </p:cNvSpPr>
          <p:nvPr/>
        </p:nvSpPr>
        <p:spPr bwMode="auto">
          <a:xfrm>
            <a:off x="7245350" y="2330450"/>
            <a:ext cx="1127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  15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145507" name="Object 99"/>
          <p:cNvGraphicFramePr>
            <a:graphicFrameLocks noChangeAspect="1"/>
          </p:cNvGraphicFramePr>
          <p:nvPr/>
        </p:nvGraphicFramePr>
        <p:xfrm>
          <a:off x="6353175" y="2179638"/>
          <a:ext cx="96202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9" imgW="342720" imgH="253800" progId="Equation.DSMT4">
                  <p:embed/>
                </p:oleObj>
              </mc:Choice>
              <mc:Fallback>
                <p:oleObj name="Equation" r:id="rId9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2179638"/>
                        <a:ext cx="96202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508" name="Object 100"/>
          <p:cNvGraphicFramePr>
            <a:graphicFrameLocks noChangeAspect="1"/>
          </p:cNvGraphicFramePr>
          <p:nvPr/>
        </p:nvGraphicFramePr>
        <p:xfrm>
          <a:off x="7467600" y="2332038"/>
          <a:ext cx="11430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0" imgW="342720" imgH="253800" progId="Equation.DSMT4">
                  <p:embed/>
                </p:oleObj>
              </mc:Choice>
              <mc:Fallback>
                <p:oleObj name="Equation" r:id="rId10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332038"/>
                        <a:ext cx="1143000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509" name="Text Box 101"/>
          <p:cNvSpPr txBox="1">
            <a:spLocks noChangeArrowheads="1"/>
          </p:cNvSpPr>
          <p:nvPr/>
        </p:nvSpPr>
        <p:spPr bwMode="auto">
          <a:xfrm>
            <a:off x="7191375" y="3138488"/>
            <a:ext cx="441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513" name="Text Box 105"/>
          <p:cNvSpPr txBox="1">
            <a:spLocks noChangeArrowheads="1"/>
          </p:cNvSpPr>
          <p:nvPr/>
        </p:nvSpPr>
        <p:spPr bwMode="auto">
          <a:xfrm>
            <a:off x="6505575" y="3124200"/>
            <a:ext cx="825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| k |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graphicFrame>
        <p:nvGraphicFramePr>
          <p:cNvPr id="145515" name="Object 107"/>
          <p:cNvGraphicFramePr>
            <a:graphicFrameLocks noChangeAspect="1"/>
          </p:cNvGraphicFramePr>
          <p:nvPr/>
        </p:nvGraphicFramePr>
        <p:xfrm>
          <a:off x="7620000" y="3165475"/>
          <a:ext cx="9731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1" imgW="291960" imgH="228600" progId="Equation.DSMT4">
                  <p:embed/>
                </p:oleObj>
              </mc:Choice>
              <mc:Fallback>
                <p:oleObj name="Equation" r:id="rId11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165475"/>
                        <a:ext cx="973138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517" name="Text Box 109"/>
          <p:cNvSpPr txBox="1">
            <a:spLocks noChangeArrowheads="1"/>
          </p:cNvSpPr>
          <p:nvPr/>
        </p:nvSpPr>
        <p:spPr bwMode="auto">
          <a:xfrm>
            <a:off x="7162800" y="3763963"/>
            <a:ext cx="441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</a:rPr>
              <a:t>=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  <p:sp>
        <p:nvSpPr>
          <p:cNvPr id="145518" name="Text Box 110"/>
          <p:cNvSpPr txBox="1">
            <a:spLocks noChangeArrowheads="1"/>
          </p:cNvSpPr>
          <p:nvPr/>
        </p:nvSpPr>
        <p:spPr bwMode="auto">
          <a:xfrm>
            <a:off x="6597650" y="376396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</a:rPr>
              <a:t>k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  <p:graphicFrame>
        <p:nvGraphicFramePr>
          <p:cNvPr id="145519" name="Object 111"/>
          <p:cNvGraphicFramePr>
            <a:graphicFrameLocks noChangeAspect="1"/>
          </p:cNvGraphicFramePr>
          <p:nvPr/>
        </p:nvGraphicFramePr>
        <p:xfrm>
          <a:off x="7569200" y="3763963"/>
          <a:ext cx="12700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3" imgW="380880" imgH="228600" progId="Equation.DSMT4">
                  <p:embed/>
                </p:oleObj>
              </mc:Choice>
              <mc:Fallback>
                <p:oleObj name="Equation" r:id="rId13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3763963"/>
                        <a:ext cx="12700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Text Box 112"/>
          <p:cNvSpPr txBox="1">
            <a:spLocks noChangeArrowheads="1"/>
          </p:cNvSpPr>
          <p:nvPr/>
        </p:nvSpPr>
        <p:spPr bwMode="auto">
          <a:xfrm>
            <a:off x="152400" y="4632325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d)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123" name="Text Box 113"/>
          <p:cNvSpPr txBox="1">
            <a:spLocks noChangeArrowheads="1"/>
          </p:cNvSpPr>
          <p:nvPr/>
        </p:nvSpPr>
        <p:spPr bwMode="auto">
          <a:xfrm>
            <a:off x="692150" y="4692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x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124" name="Text Box 114"/>
          <p:cNvSpPr txBox="1">
            <a:spLocks noChangeArrowheads="1"/>
          </p:cNvSpPr>
          <p:nvPr/>
        </p:nvSpPr>
        <p:spPr bwMode="auto">
          <a:xfrm>
            <a:off x="908050" y="4572000"/>
            <a:ext cx="368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900">
                <a:solidFill>
                  <a:srgbClr val="003585"/>
                </a:solidFill>
              </a:rPr>
              <a:t>2</a:t>
            </a:r>
            <a:endParaRPr lang="en-US" altLang="en-US" sz="29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125" name="Text Box 115"/>
          <p:cNvSpPr txBox="1">
            <a:spLocks noChangeArrowheads="1"/>
          </p:cNvSpPr>
          <p:nvPr/>
        </p:nvSpPr>
        <p:spPr bwMode="auto">
          <a:xfrm>
            <a:off x="1117600" y="4692650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 -4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530" name="Text Box 122"/>
          <p:cNvSpPr txBox="1">
            <a:spLocks noChangeArrowheads="1"/>
          </p:cNvSpPr>
          <p:nvPr/>
        </p:nvSpPr>
        <p:spPr bwMode="auto">
          <a:xfrm>
            <a:off x="762000" y="5410200"/>
            <a:ext cx="313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</a:rPr>
              <a:t>No real solution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  <p:sp>
        <p:nvSpPr>
          <p:cNvPr id="3127" name="Text Box 127"/>
          <p:cNvSpPr txBox="1">
            <a:spLocks noChangeArrowheads="1"/>
          </p:cNvSpPr>
          <p:nvPr/>
        </p:nvSpPr>
        <p:spPr bwMode="auto">
          <a:xfrm>
            <a:off x="4260850" y="4632325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e)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128" name="Text Box 128"/>
          <p:cNvSpPr txBox="1">
            <a:spLocks noChangeArrowheads="1"/>
          </p:cNvSpPr>
          <p:nvPr/>
        </p:nvSpPr>
        <p:spPr bwMode="auto">
          <a:xfrm>
            <a:off x="4800600" y="4692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x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129" name="Text Box 129"/>
          <p:cNvSpPr txBox="1">
            <a:spLocks noChangeArrowheads="1"/>
          </p:cNvSpPr>
          <p:nvPr/>
        </p:nvSpPr>
        <p:spPr bwMode="auto">
          <a:xfrm>
            <a:off x="5016500" y="4572000"/>
            <a:ext cx="368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900">
                <a:solidFill>
                  <a:srgbClr val="003585"/>
                </a:solidFill>
              </a:rPr>
              <a:t>2</a:t>
            </a:r>
            <a:endParaRPr lang="en-US" altLang="en-US" sz="29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3130" name="Text Box 130"/>
          <p:cNvSpPr txBox="1">
            <a:spLocks noChangeArrowheads="1"/>
          </p:cNvSpPr>
          <p:nvPr/>
        </p:nvSpPr>
        <p:spPr bwMode="auto">
          <a:xfrm>
            <a:off x="5226050" y="4692650"/>
            <a:ext cx="784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003585"/>
                </a:solidFill>
              </a:rPr>
              <a:t>= 0</a:t>
            </a:r>
            <a:endParaRPr lang="en-US" altLang="en-US" sz="3600">
              <a:solidFill>
                <a:srgbClr val="003585"/>
              </a:solidFill>
              <a:cs typeface="Times New Roman" pitchFamily="18" charset="0"/>
            </a:endParaRPr>
          </a:p>
        </p:txBody>
      </p:sp>
      <p:sp>
        <p:nvSpPr>
          <p:cNvPr id="145539" name="Text Box 131"/>
          <p:cNvSpPr txBox="1">
            <a:spLocks noChangeArrowheads="1"/>
          </p:cNvSpPr>
          <p:nvPr/>
        </p:nvSpPr>
        <p:spPr bwMode="auto">
          <a:xfrm>
            <a:off x="4870450" y="5410200"/>
            <a:ext cx="1127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>
                <a:solidFill>
                  <a:srgbClr val="CC0000"/>
                </a:solidFill>
              </a:rPr>
              <a:t>x = 0</a:t>
            </a:r>
            <a:endParaRPr lang="en-US" altLang="en-US" sz="3600">
              <a:solidFill>
                <a:srgbClr val="CC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06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5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5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5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5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5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5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5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5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5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5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5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5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5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5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5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5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5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5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5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5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5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5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5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5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5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5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5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5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4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45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4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5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45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45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45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45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45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4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45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45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4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45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45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4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45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5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4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45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45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4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45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45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4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45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45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4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45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5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4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45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45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4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45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45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4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4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4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4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79" grpId="0"/>
      <p:bldP spid="145480" grpId="0"/>
      <p:bldP spid="145481" grpId="0"/>
      <p:bldP spid="145485" grpId="0"/>
      <p:bldP spid="145487" grpId="0"/>
      <p:bldP spid="145489" grpId="0"/>
      <p:bldP spid="145490" grpId="0"/>
      <p:bldP spid="145491" grpId="0"/>
      <p:bldP spid="145492" grpId="0"/>
      <p:bldP spid="145493" grpId="0"/>
      <p:bldP spid="145494" grpId="0"/>
      <p:bldP spid="145495" grpId="0"/>
      <p:bldP spid="145498" grpId="0"/>
      <p:bldP spid="145499" grpId="0"/>
      <p:bldP spid="145500" grpId="0"/>
      <p:bldP spid="145501" grpId="0"/>
      <p:bldP spid="145502" grpId="0"/>
      <p:bldP spid="145503" grpId="0"/>
      <p:bldP spid="145504" grpId="0"/>
      <p:bldP spid="145505" grpId="0"/>
      <p:bldP spid="145506" grpId="0"/>
      <p:bldP spid="145509" grpId="0"/>
      <p:bldP spid="145513" grpId="0"/>
      <p:bldP spid="145517" grpId="0"/>
      <p:bldP spid="145518" grpId="0"/>
      <p:bldP spid="145530" grpId="0"/>
      <p:bldP spid="1455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Homework:  Text Book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456:  </a:t>
            </a:r>
          </a:p>
          <a:p>
            <a:pPr marL="0" indent="0">
              <a:buNone/>
            </a:pPr>
            <a:r>
              <a:rPr lang="en-US" dirty="0" smtClean="0"/>
              <a:t>#  42, 44, 45 – 50 all,   54 – 57 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3244" y="3372534"/>
            <a:ext cx="1810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the </a:t>
            </a:r>
          </a:p>
          <a:p>
            <a:r>
              <a:rPr lang="en-US" dirty="0" smtClean="0"/>
              <a:t>Square roots first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4038600" y="1925782"/>
            <a:ext cx="2133600" cy="1143000"/>
          </a:xfrm>
          <a:prstGeom prst="wedgeEllipseCallout">
            <a:avLst>
              <a:gd name="adj1" fmla="val 2399"/>
              <a:gd name="adj2" fmla="val 7583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286</Words>
  <Application>Microsoft Office PowerPoint</Application>
  <PresentationFormat>On-screen Show (4:3)</PresentationFormat>
  <Paragraphs>114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MathType 5.0 Equation</vt:lpstr>
      <vt:lpstr>Square Roots</vt:lpstr>
      <vt:lpstr>Radical Expressions</vt:lpstr>
      <vt:lpstr>PowerPoint Presentation</vt:lpstr>
      <vt:lpstr>PowerPoint Presentation</vt:lpstr>
      <vt:lpstr>PowerPoint Presentation</vt:lpstr>
      <vt:lpstr>PowerPoint Presentation</vt:lpstr>
      <vt:lpstr>Homework:  Text 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Roots</dc:title>
  <dc:creator>Arvid Lumanauw</dc:creator>
  <cp:lastModifiedBy>Arvid Lumanauw</cp:lastModifiedBy>
  <cp:revision>17</cp:revision>
  <dcterms:created xsi:type="dcterms:W3CDTF">2013-09-26T02:05:39Z</dcterms:created>
  <dcterms:modified xsi:type="dcterms:W3CDTF">2013-09-26T03:17:41Z</dcterms:modified>
</cp:coreProperties>
</file>