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5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6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6D11-4515-46B8-89AC-F2C8ADBAA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02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69BEF-0682-44F2-9CE6-D9D053707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1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0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3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5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9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8C5AA-AC91-48C3-841D-389E9BD7412E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BE9A6-5A22-4AE3-9B6A-7E9E4720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0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914400"/>
          </a:xfrm>
        </p:spPr>
        <p:txBody>
          <a:bodyPr/>
          <a:lstStyle/>
          <a:p>
            <a:pPr algn="ctr" eaLnBrk="1" hangingPunct="1"/>
            <a:r>
              <a:rPr lang="en-US" sz="5400" b="1" smtClean="0">
                <a:solidFill>
                  <a:schemeClr val="tx1"/>
                </a:solidFill>
                <a:latin typeface="Times New Roman" pitchFamily="18" charset="0"/>
              </a:rPr>
              <a:t>Sept 10, 2013</a:t>
            </a:r>
          </a:p>
        </p:txBody>
      </p:sp>
      <p:sp>
        <p:nvSpPr>
          <p:cNvPr id="3077" name="Text Box 26"/>
          <p:cNvSpPr txBox="1">
            <a:spLocks noChangeArrowheads="1"/>
          </p:cNvSpPr>
          <p:nvPr/>
        </p:nvSpPr>
        <p:spPr bwMode="auto">
          <a:xfrm>
            <a:off x="838200" y="2895600"/>
            <a:ext cx="7543800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0" b="1" dirty="0">
                <a:latin typeface="Times New Roman" pitchFamily="18" charset="0"/>
              </a:rPr>
              <a:t>Transformations</a:t>
            </a:r>
          </a:p>
          <a:p>
            <a:pPr algn="ctr">
              <a:spcBef>
                <a:spcPct val="50000"/>
              </a:spcBef>
            </a:pPr>
            <a:r>
              <a:rPr lang="en-US" sz="6600" b="1" dirty="0" smtClean="0">
                <a:latin typeface="Times New Roman" pitchFamily="18" charset="0"/>
              </a:rPr>
              <a:t>Unit 1Review</a:t>
            </a:r>
            <a:endParaRPr lang="en-US" sz="6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Lesson 10-5: Transformations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F17BB-9357-4708-A445-A7DF3B64262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8382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Rotations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2362200"/>
          </a:xfrm>
        </p:spPr>
        <p:txBody>
          <a:bodyPr/>
          <a:lstStyle/>
          <a:p>
            <a:pPr marL="590550" indent="-590550"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It is a type of transformation where the object is rotated around a fixed point called the point of rotation. </a:t>
            </a:r>
          </a:p>
          <a:p>
            <a:pPr marL="590550" indent="-590550"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marL="590550" indent="-590550"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When a figure is rotated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90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°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counterclockwise</a:t>
            </a:r>
            <a:r>
              <a:rPr lang="en-US" sz="2400" smtClean="0">
                <a:latin typeface="Times New Roman" pitchFamily="18" charset="0"/>
              </a:rPr>
              <a:t>  about the origin, switch each coordinate and change the sign of y coordinate. </a:t>
            </a:r>
          </a:p>
          <a:p>
            <a:pPr marL="590550" indent="-590550"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	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(x, y)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 (-y, x)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5715000" y="3657600"/>
            <a:ext cx="3048000" cy="2667000"/>
            <a:chOff x="3360" y="2544"/>
            <a:chExt cx="1632" cy="1488"/>
          </a:xfrm>
        </p:grpSpPr>
        <p:grpSp>
          <p:nvGrpSpPr>
            <p:cNvPr id="10259" name="Group 5"/>
            <p:cNvGrpSpPr>
              <a:grpSpLocks/>
            </p:cNvGrpSpPr>
            <p:nvPr/>
          </p:nvGrpSpPr>
          <p:grpSpPr bwMode="auto">
            <a:xfrm>
              <a:off x="3360" y="2544"/>
              <a:ext cx="1632" cy="1488"/>
              <a:chOff x="3360" y="2544"/>
              <a:chExt cx="1632" cy="1488"/>
            </a:xfrm>
          </p:grpSpPr>
          <p:grpSp>
            <p:nvGrpSpPr>
              <p:cNvPr id="10261" name="Group 6"/>
              <p:cNvGrpSpPr>
                <a:grpSpLocks/>
              </p:cNvGrpSpPr>
              <p:nvPr/>
            </p:nvGrpSpPr>
            <p:grpSpPr bwMode="auto">
              <a:xfrm>
                <a:off x="3360" y="2544"/>
                <a:ext cx="1584" cy="1488"/>
                <a:chOff x="3360" y="2736"/>
                <a:chExt cx="1584" cy="1488"/>
              </a:xfrm>
            </p:grpSpPr>
            <p:grpSp>
              <p:nvGrpSpPr>
                <p:cNvPr id="10263" name="Group 7"/>
                <p:cNvGrpSpPr>
                  <a:grpSpLocks/>
                </p:cNvGrpSpPr>
                <p:nvPr/>
              </p:nvGrpSpPr>
              <p:grpSpPr bwMode="auto">
                <a:xfrm>
                  <a:off x="3360" y="2880"/>
                  <a:ext cx="1584" cy="1248"/>
                  <a:chOff x="2928" y="2880"/>
                  <a:chExt cx="2256" cy="1248"/>
                </a:xfrm>
              </p:grpSpPr>
              <p:sp>
                <p:nvSpPr>
                  <p:cNvPr id="10280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1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0286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10289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0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1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4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28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264" name="Group 23"/>
                <p:cNvGrpSpPr>
                  <a:grpSpLocks/>
                </p:cNvGrpSpPr>
                <p:nvPr/>
              </p:nvGrpSpPr>
              <p:grpSpPr bwMode="auto">
                <a:xfrm rot="5400000">
                  <a:off x="3432" y="2856"/>
                  <a:ext cx="1488" cy="1248"/>
                  <a:chOff x="2928" y="2880"/>
                  <a:chExt cx="2256" cy="1248"/>
                </a:xfrm>
              </p:grpSpPr>
              <p:sp>
                <p:nvSpPr>
                  <p:cNvPr id="1026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6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6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6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6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027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10274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5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6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7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8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9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27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7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262" name="Line 39"/>
              <p:cNvSpPr>
                <a:spLocks noChangeShapeType="1"/>
              </p:cNvSpPr>
              <p:nvPr/>
            </p:nvSpPr>
            <p:spPr bwMode="auto">
              <a:xfrm>
                <a:off x="3360" y="3264"/>
                <a:ext cx="16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0" name="Line 40"/>
            <p:cNvSpPr>
              <a:spLocks noChangeShapeType="1"/>
            </p:cNvSpPr>
            <p:nvPr/>
          </p:nvSpPr>
          <p:spPr bwMode="auto">
            <a:xfrm>
              <a:off x="4224" y="2592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304800" y="4572000"/>
            <a:ext cx="525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Times New Roman" pitchFamily="18" charset="0"/>
              </a:rPr>
              <a:t>When a figure is rotated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180° </a:t>
            </a:r>
            <a:r>
              <a:rPr lang="en-US" sz="2400" dirty="0">
                <a:latin typeface="Times New Roman" pitchFamily="18" charset="0"/>
              </a:rPr>
              <a:t>about the origin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change signs of both coordinates. 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(x, y)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(-x, -y)</a:t>
            </a:r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36908" name="Oval 44"/>
          <p:cNvSpPr>
            <a:spLocks noChangeArrowheads="1"/>
          </p:cNvSpPr>
          <p:nvPr/>
        </p:nvSpPr>
        <p:spPr bwMode="auto">
          <a:xfrm>
            <a:off x="7391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Oval 45"/>
          <p:cNvSpPr>
            <a:spLocks noChangeArrowheads="1"/>
          </p:cNvSpPr>
          <p:nvPr/>
        </p:nvSpPr>
        <p:spPr bwMode="auto">
          <a:xfrm>
            <a:off x="8305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Oval 46"/>
          <p:cNvSpPr>
            <a:spLocks noChangeArrowheads="1"/>
          </p:cNvSpPr>
          <p:nvPr/>
        </p:nvSpPr>
        <p:spPr bwMode="auto">
          <a:xfrm>
            <a:off x="70866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1" name="Oval 47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2" name="Line 48"/>
          <p:cNvSpPr>
            <a:spLocks noChangeShapeType="1"/>
          </p:cNvSpPr>
          <p:nvPr/>
        </p:nvSpPr>
        <p:spPr bwMode="auto">
          <a:xfrm>
            <a:off x="7467600" y="4572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>
            <a:off x="6248400" y="5257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Oval 50"/>
          <p:cNvSpPr>
            <a:spLocks noChangeArrowheads="1"/>
          </p:cNvSpPr>
          <p:nvPr/>
        </p:nvSpPr>
        <p:spPr bwMode="auto">
          <a:xfrm>
            <a:off x="6934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5" name="Oval 51"/>
          <p:cNvSpPr>
            <a:spLocks noChangeArrowheads="1"/>
          </p:cNvSpPr>
          <p:nvPr/>
        </p:nvSpPr>
        <p:spPr bwMode="auto">
          <a:xfrm>
            <a:off x="6934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6" name="Line 52"/>
          <p:cNvSpPr>
            <a:spLocks noChangeShapeType="1"/>
          </p:cNvSpPr>
          <p:nvPr/>
        </p:nvSpPr>
        <p:spPr bwMode="auto">
          <a:xfrm>
            <a:off x="7010400" y="39624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685800" y="57912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Ex:</a:t>
            </a:r>
            <a:r>
              <a:rPr lang="en-US" sz="2400">
                <a:latin typeface="Times New Roman" pitchFamily="18" charset="0"/>
              </a:rPr>
              <a:t> (1,2)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(-1,-2) &amp; (6,2)  (-6, -2)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304800" y="4038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Ex:</a:t>
            </a:r>
            <a:r>
              <a:rPr lang="en-US" sz="2400">
                <a:latin typeface="Times New Roman" pitchFamily="18" charset="0"/>
              </a:rPr>
              <a:t> (1,2)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(-2,1) &amp; (6,2)  (-2, 6)</a:t>
            </a: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7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5" grpId="0"/>
      <p:bldP spid="36908" grpId="0" animBg="1"/>
      <p:bldP spid="36909" grpId="0" animBg="1"/>
      <p:bldP spid="36910" grpId="0" animBg="1"/>
      <p:bldP spid="36911" grpId="0" animBg="1"/>
      <p:bldP spid="36912" grpId="0" animBg="1"/>
      <p:bldP spid="36913" grpId="0" animBg="1"/>
      <p:bldP spid="36914" grpId="0" animBg="1"/>
      <p:bldP spid="36915" grpId="0" animBg="1"/>
      <p:bldP spid="36916" grpId="0" animBg="1"/>
      <p:bldP spid="36917" grpId="0"/>
      <p:bldP spid="369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Lesson 10-5: Transformations</a:t>
            </a:r>
          </a:p>
        </p:txBody>
      </p:sp>
      <p:sp>
        <p:nvSpPr>
          <p:cNvPr id="1126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8C665E-4A61-4ED3-8AB2-FADB8FE1900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Dilations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8534400" cy="4525963"/>
          </a:xfrm>
        </p:spPr>
        <p:txBody>
          <a:bodyPr/>
          <a:lstStyle/>
          <a:p>
            <a:pPr eaLnBrk="1" hangingPunct="1">
              <a:buClr>
                <a:srgbClr val="CC3300"/>
              </a:buClr>
            </a:pPr>
            <a:r>
              <a:rPr lang="en-US" sz="2400" dirty="0" smtClean="0">
                <a:latin typeface="Times New Roman" pitchFamily="18" charset="0"/>
              </a:rPr>
              <a:t>A dilation is a transformation which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changes</a:t>
            </a:r>
            <a:r>
              <a:rPr lang="en-US" sz="2400" dirty="0" smtClean="0">
                <a:latin typeface="Times New Roman" pitchFamily="18" charset="0"/>
              </a:rPr>
              <a:t> the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size</a:t>
            </a:r>
            <a:r>
              <a:rPr lang="en-US" sz="2400" dirty="0" smtClean="0">
                <a:latin typeface="Times New Roman" pitchFamily="18" charset="0"/>
              </a:rPr>
              <a:t> of a figure but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not its shape</a:t>
            </a:r>
            <a:r>
              <a:rPr lang="en-US" sz="2400" dirty="0" smtClean="0">
                <a:latin typeface="Times New Roman" pitchFamily="18" charset="0"/>
              </a:rPr>
              <a:t>.  This is called a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</a:rPr>
              <a:t>similarity transformation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buClr>
                <a:srgbClr val="CC3300"/>
              </a:buClr>
            </a:pPr>
            <a:r>
              <a:rPr lang="en-US" sz="2400" dirty="0" smtClean="0">
                <a:latin typeface="Times New Roman" pitchFamily="18" charset="0"/>
              </a:rPr>
              <a:t>Since a dilation changes figures proportionately, it has a scale factor </a:t>
            </a:r>
            <a:r>
              <a:rPr lang="en-US" sz="2400" i="1" dirty="0" smtClean="0">
                <a:latin typeface="Times New Roman" pitchFamily="18" charset="0"/>
              </a:rPr>
              <a:t>k.</a:t>
            </a:r>
            <a:endParaRPr lang="en-US" sz="2400" dirty="0" smtClean="0">
              <a:latin typeface="Times New Roman" pitchFamily="18" charset="0"/>
            </a:endParaRPr>
          </a:p>
          <a:p>
            <a:pPr lvl="1" eaLnBrk="1" hangingPunct="1">
              <a:buClr>
                <a:srgbClr val="0000CC"/>
              </a:buClr>
            </a:pPr>
            <a:r>
              <a:rPr lang="en-US" sz="2400" dirty="0" smtClean="0">
                <a:latin typeface="Times New Roman" pitchFamily="18" charset="0"/>
              </a:rPr>
              <a:t>If  </a:t>
            </a:r>
            <a:r>
              <a:rPr lang="en-US" sz="2400" i="1" dirty="0" smtClean="0">
                <a:latin typeface="Times New Roman" pitchFamily="18" charset="0"/>
              </a:rPr>
              <a:t>k </a:t>
            </a:r>
            <a:r>
              <a:rPr lang="en-US" sz="2400" dirty="0" smtClean="0">
                <a:latin typeface="Times New Roman" pitchFamily="18" charset="0"/>
              </a:rPr>
              <a:t>is greater than 1, the dilation is an enlargement.</a:t>
            </a:r>
          </a:p>
          <a:p>
            <a:pPr lvl="1" eaLnBrk="1" hangingPunct="1">
              <a:buClr>
                <a:srgbClr val="0000CC"/>
              </a:buClr>
            </a:pPr>
            <a:r>
              <a:rPr lang="en-US" sz="2400" dirty="0" smtClean="0">
                <a:latin typeface="Times New Roman" pitchFamily="18" charset="0"/>
              </a:rPr>
              <a:t>If  </a:t>
            </a:r>
            <a:r>
              <a:rPr lang="en-US" sz="2400" i="1" dirty="0" smtClean="0">
                <a:latin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</a:rPr>
              <a:t> is between 0 and 1, the dilation is a reduction. </a:t>
            </a:r>
          </a:p>
          <a:p>
            <a:pPr lvl="1" eaLnBrk="1" hangingPunct="1">
              <a:buClr>
                <a:srgbClr val="0000CC"/>
              </a:buClr>
            </a:pPr>
            <a:r>
              <a:rPr lang="en-US" sz="2400" dirty="0" smtClean="0">
                <a:latin typeface="Times New Roman" pitchFamily="18" charset="0"/>
              </a:rPr>
              <a:t>If  k is equal to 1, the dilation is congruence transformation.  (No size change occurs.)</a:t>
            </a:r>
          </a:p>
        </p:txBody>
      </p:sp>
    </p:spTree>
    <p:extLst>
      <p:ext uri="{BB962C8B-B14F-4D97-AF65-F5344CB8AC3E}">
        <p14:creationId xmlns:p14="http://schemas.microsoft.com/office/powerpoint/2010/main" val="84826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Warm Up # 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9502"/>
            <a:ext cx="8229600" cy="4525963"/>
          </a:xfrm>
        </p:spPr>
        <p:txBody>
          <a:bodyPr/>
          <a:lstStyle/>
          <a:p>
            <a:r>
              <a:rPr lang="en-US" dirty="0" smtClean="0"/>
              <a:t>Alicia says the quadrilaterals below must be congruent because their angles are congruent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895599"/>
            <a:ext cx="4724400" cy="25126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5647409"/>
            <a:ext cx="5921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she correct? Explain why or why not?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52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86513"/>
            <a:ext cx="7848600" cy="5708256"/>
          </a:xfrm>
        </p:spPr>
      </p:pic>
      <p:sp>
        <p:nvSpPr>
          <p:cNvPr id="5" name="TextBox 4"/>
          <p:cNvSpPr txBox="1"/>
          <p:nvPr/>
        </p:nvSpPr>
        <p:spPr>
          <a:xfrm>
            <a:off x="228600" y="6275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Warm Up #2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88182"/>
            <a:ext cx="858129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Lesson 10-5: Transformations</a:t>
            </a:r>
          </a:p>
        </p:txBody>
      </p:sp>
      <p:sp>
        <p:nvSpPr>
          <p:cNvPr id="409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225998-4A43-4FAC-9B15-0A1C7D21A12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62000" y="563563"/>
            <a:ext cx="7696200" cy="86836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solidFill>
                  <a:schemeClr val="tx1"/>
                </a:solidFill>
                <a:latin typeface="Times New Roman" pitchFamily="18" charset="0"/>
              </a:rPr>
              <a:t>Types of Transformations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52400" y="1828800"/>
            <a:ext cx="8458200" cy="91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Reflections:</a:t>
            </a:r>
            <a:r>
              <a:rPr lang="en-US" sz="2400" smtClean="0">
                <a:latin typeface="Times New Roman" pitchFamily="18" charset="0"/>
              </a:rPr>
              <a:t>  These are like mirror images as seen across a line or a point.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228600" y="2895600"/>
            <a:ext cx="8534400" cy="91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Translations ( or slides):</a:t>
            </a:r>
            <a:r>
              <a:rPr lang="en-US" sz="2400" smtClean="0">
                <a:latin typeface="Times New Roman" pitchFamily="18" charset="0"/>
              </a:rPr>
              <a:t>  This moves the figure to a new location with no change to the looks of the figure.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228600" y="4038600"/>
            <a:ext cx="5791200" cy="91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Rotations:</a:t>
            </a:r>
            <a:r>
              <a:rPr lang="en-US" sz="2400" smtClean="0">
                <a:latin typeface="Times New Roman" pitchFamily="18" charset="0"/>
              </a:rPr>
              <a:t> This turns the figure clockwise or counter-clockwise but doesn’t change the figure.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sz="quarter" idx="4"/>
          </p:nvPr>
        </p:nvSpPr>
        <p:spPr>
          <a:xfrm>
            <a:off x="381000" y="5486400"/>
            <a:ext cx="6629400" cy="68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Dilations:</a:t>
            </a:r>
            <a:r>
              <a:rPr lang="en-US" sz="2400" smtClean="0">
                <a:latin typeface="Times New Roman" pitchFamily="18" charset="0"/>
              </a:rPr>
              <a:t>  This reduces or enlarges the figure to a similar figure.</a:t>
            </a: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7315200" y="2209800"/>
            <a:ext cx="1371600" cy="685800"/>
            <a:chOff x="3312" y="1536"/>
            <a:chExt cx="1248" cy="624"/>
          </a:xfrm>
        </p:grpSpPr>
        <p:sp>
          <p:nvSpPr>
            <p:cNvPr id="4118" name="AutoShape 9"/>
            <p:cNvSpPr>
              <a:spLocks noChangeArrowheads="1"/>
            </p:cNvSpPr>
            <p:nvPr/>
          </p:nvSpPr>
          <p:spPr bwMode="auto">
            <a:xfrm>
              <a:off x="3312" y="1536"/>
              <a:ext cx="576" cy="6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1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75 w 21600"/>
                <a:gd name="T25" fmla="*/ 12358 h 21600"/>
                <a:gd name="T26" fmla="*/ 18525 w 21600"/>
                <a:gd name="T27" fmla="*/ 1851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AutoShape 10"/>
            <p:cNvSpPr>
              <a:spLocks noChangeArrowheads="1"/>
            </p:cNvSpPr>
            <p:nvPr/>
          </p:nvSpPr>
          <p:spPr bwMode="auto">
            <a:xfrm flipH="1">
              <a:off x="3984" y="1536"/>
              <a:ext cx="576" cy="6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1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75 w 21600"/>
                <a:gd name="T25" fmla="*/ 12358 h 21600"/>
                <a:gd name="T26" fmla="*/ 18525 w 21600"/>
                <a:gd name="T27" fmla="*/ 1851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7467600" y="3429000"/>
            <a:ext cx="1219200" cy="914400"/>
            <a:chOff x="3600" y="2640"/>
            <a:chExt cx="1440" cy="912"/>
          </a:xfrm>
        </p:grpSpPr>
        <p:sp>
          <p:nvSpPr>
            <p:cNvPr id="4115" name="AutoShape 12" descr="Woven mat"/>
            <p:cNvSpPr>
              <a:spLocks noChangeArrowheads="1"/>
            </p:cNvSpPr>
            <p:nvPr/>
          </p:nvSpPr>
          <p:spPr bwMode="auto">
            <a:xfrm>
              <a:off x="4368" y="3120"/>
              <a:ext cx="672" cy="432"/>
            </a:xfrm>
            <a:prstGeom prst="plus">
              <a:avLst>
                <a:gd name="adj" fmla="val 25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AutoShape 13" descr="Woven mat"/>
            <p:cNvSpPr>
              <a:spLocks noChangeArrowheads="1"/>
            </p:cNvSpPr>
            <p:nvPr/>
          </p:nvSpPr>
          <p:spPr bwMode="auto">
            <a:xfrm>
              <a:off x="3600" y="2640"/>
              <a:ext cx="672" cy="432"/>
            </a:xfrm>
            <a:prstGeom prst="plus">
              <a:avLst>
                <a:gd name="adj" fmla="val 25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14"/>
            <p:cNvSpPr>
              <a:spLocks noChangeShapeType="1"/>
            </p:cNvSpPr>
            <p:nvPr/>
          </p:nvSpPr>
          <p:spPr bwMode="auto">
            <a:xfrm flipH="1" flipV="1">
              <a:off x="4032" y="312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5791200" y="4038600"/>
            <a:ext cx="1524000" cy="1425575"/>
            <a:chOff x="1488" y="2736"/>
            <a:chExt cx="1488" cy="1392"/>
          </a:xfrm>
        </p:grpSpPr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2016" y="2736"/>
              <a:ext cx="960" cy="432"/>
            </a:xfrm>
            <a:prstGeom prst="rightArrow">
              <a:avLst>
                <a:gd name="adj1" fmla="val 50000"/>
                <a:gd name="adj2" fmla="val 55556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 rot="6844221">
              <a:off x="1224" y="3432"/>
              <a:ext cx="960" cy="432"/>
            </a:xfrm>
            <a:prstGeom prst="rightArrow">
              <a:avLst>
                <a:gd name="adj1" fmla="val 50000"/>
                <a:gd name="adj2" fmla="val 55556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Arc 18"/>
            <p:cNvSpPr>
              <a:spLocks/>
            </p:cNvSpPr>
            <p:nvPr/>
          </p:nvSpPr>
          <p:spPr bwMode="auto">
            <a:xfrm rot="5400000">
              <a:off x="1992" y="3192"/>
              <a:ext cx="38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6934200" y="4953000"/>
            <a:ext cx="1295400" cy="1166813"/>
            <a:chOff x="528" y="1248"/>
            <a:chExt cx="1546" cy="1392"/>
          </a:xfrm>
        </p:grpSpPr>
        <p:sp>
          <p:nvSpPr>
            <p:cNvPr id="4109" name="AutoShape 24"/>
            <p:cNvSpPr>
              <a:spLocks noChangeArrowheads="1"/>
            </p:cNvSpPr>
            <p:nvPr/>
          </p:nvSpPr>
          <p:spPr bwMode="auto">
            <a:xfrm rot="-1674826">
              <a:off x="528" y="1920"/>
              <a:ext cx="576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AutoShape 25"/>
            <p:cNvSpPr>
              <a:spLocks noChangeArrowheads="1"/>
            </p:cNvSpPr>
            <p:nvPr/>
          </p:nvSpPr>
          <p:spPr bwMode="auto">
            <a:xfrm rot="-1674826">
              <a:off x="1152" y="1248"/>
              <a:ext cx="922" cy="115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26"/>
            <p:cNvSpPr>
              <a:spLocks noChangeShapeType="1"/>
            </p:cNvSpPr>
            <p:nvPr/>
          </p:nvSpPr>
          <p:spPr bwMode="auto">
            <a:xfrm flipV="1">
              <a:off x="864" y="1872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258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Lesson 10-5: Transformations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4F64FA-0807-4BA8-ACB5-D395C870EFC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Reflections</a:t>
            </a:r>
          </a:p>
        </p:txBody>
      </p:sp>
      <p:sp>
        <p:nvSpPr>
          <p:cNvPr id="11279" name="Rectangle 15"/>
          <p:cNvSpPr>
            <a:spLocks noGrp="1" noChangeArrowheads="1"/>
          </p:cNvSpPr>
          <p:nvPr>
            <p:ph sz="half" idx="1"/>
          </p:nvPr>
        </p:nvSpPr>
        <p:spPr>
          <a:xfrm>
            <a:off x="228600" y="4191000"/>
            <a:ext cx="5867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You could fold the picture along line </a:t>
            </a:r>
            <a:r>
              <a:rPr lang="en-US" sz="2400" i="1" smtClean="0">
                <a:latin typeface="Times New Roman" pitchFamily="18" charset="0"/>
              </a:rPr>
              <a:t>l</a:t>
            </a:r>
            <a:r>
              <a:rPr lang="en-US" sz="2400" smtClean="0">
                <a:latin typeface="Times New Roman" pitchFamily="18" charset="0"/>
              </a:rPr>
              <a:t> and the left figure would coincide with the corresponding parts of right figure</a:t>
            </a:r>
            <a:r>
              <a:rPr lang="en-US" sz="2400" i="1" smtClean="0">
                <a:latin typeface="Times New Roman" pitchFamily="18" charset="0"/>
              </a:rPr>
              <a:t>.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7543800" y="4038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l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381000" y="19050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You can reflect a figure using a line or a point.  All measures (lines and angles) are preserved but in a mirror image.</a:t>
            </a:r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>
            <a:off x="7467600" y="4038600"/>
            <a:ext cx="762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5" name="AutoShape 71"/>
          <p:cNvSpPr>
            <a:spLocks noChangeArrowheads="1"/>
          </p:cNvSpPr>
          <p:nvPr/>
        </p:nvSpPr>
        <p:spPr bwMode="auto">
          <a:xfrm rot="2516462">
            <a:off x="6553200" y="4800600"/>
            <a:ext cx="1066800" cy="1143000"/>
          </a:xfrm>
          <a:prstGeom prst="rtTriangle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6" name="AutoShape 72"/>
          <p:cNvSpPr>
            <a:spLocks noChangeArrowheads="1"/>
          </p:cNvSpPr>
          <p:nvPr/>
        </p:nvSpPr>
        <p:spPr bwMode="auto">
          <a:xfrm rot="-7956198">
            <a:off x="7508082" y="4836318"/>
            <a:ext cx="1143000" cy="1071563"/>
          </a:xfrm>
          <a:prstGeom prst="rtTriangle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228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981200" y="32766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figure is reflected across line </a:t>
            </a:r>
            <a:r>
              <a:rPr lang="en-US" sz="2400" i="1">
                <a:latin typeface="Times New Roman" pitchFamily="18" charset="0"/>
              </a:rPr>
              <a:t>l</a:t>
            </a:r>
            <a:r>
              <a:rPr lang="en-US" sz="2400">
                <a:latin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07089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  <p:bldP spid="11329" grpId="0"/>
      <p:bldP spid="11331" grpId="0"/>
      <p:bldP spid="11333" grpId="0" animBg="1"/>
      <p:bldP spid="11335" grpId="0" animBg="1"/>
      <p:bldP spid="11336" grpId="0" animBg="1"/>
      <p:bldP spid="11337" grpId="0"/>
      <p:bldP spid="11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Lesson 10-5: Transformations</a:t>
            </a:r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F90AE2-A6E2-4DCE-9715-6C758032EE4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838200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Reflections – </a:t>
            </a:r>
            <a:r>
              <a:rPr lang="en-US" sz="3600" b="1" i="1" smtClean="0">
                <a:solidFill>
                  <a:schemeClr val="tx1"/>
                </a:solidFill>
                <a:latin typeface="Times New Roman" pitchFamily="18" charset="0"/>
              </a:rPr>
              <a:t>continued…</a:t>
            </a:r>
            <a:endParaRPr lang="en-US" sz="4800" b="1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267200"/>
            <a:ext cx="5715000" cy="1066800"/>
          </a:xfrm>
        </p:spPr>
        <p:txBody>
          <a:bodyPr/>
          <a:lstStyle/>
          <a:p>
            <a:pPr eaLnBrk="1" hangingPunct="1"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reflects across the y axis to line </a:t>
            </a:r>
            <a:r>
              <a:rPr lang="en-US" sz="2400" i="1" smtClean="0">
                <a:latin typeface="Times New Roman" pitchFamily="18" charset="0"/>
              </a:rPr>
              <a:t>n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    (2, 1) </a:t>
            </a:r>
            <a:r>
              <a:rPr lang="en-US" sz="2400" smtClean="0">
                <a:latin typeface="Times New Roman" pitchFamily="18" charset="0"/>
                <a:sym typeface="Wingdings" pitchFamily="2" charset="2"/>
              </a:rPr>
              <a:t> (-2, 1)  &amp; (5, 4)  (-5, 4)</a:t>
            </a:r>
            <a:endParaRPr lang="en-US" sz="2400" smtClean="0">
              <a:latin typeface="Times New Roman" pitchFamily="18" charset="0"/>
            </a:endParaRPr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5791200" y="3581400"/>
            <a:ext cx="3048000" cy="2667000"/>
            <a:chOff x="3360" y="2544"/>
            <a:chExt cx="1632" cy="1488"/>
          </a:xfrm>
        </p:grpSpPr>
        <p:grpSp>
          <p:nvGrpSpPr>
            <p:cNvPr id="6169" name="Group 16"/>
            <p:cNvGrpSpPr>
              <a:grpSpLocks/>
            </p:cNvGrpSpPr>
            <p:nvPr/>
          </p:nvGrpSpPr>
          <p:grpSpPr bwMode="auto">
            <a:xfrm>
              <a:off x="3360" y="2544"/>
              <a:ext cx="1632" cy="1488"/>
              <a:chOff x="3360" y="2544"/>
              <a:chExt cx="1632" cy="1488"/>
            </a:xfrm>
          </p:grpSpPr>
          <p:grpSp>
            <p:nvGrpSpPr>
              <p:cNvPr id="6171" name="Group 17"/>
              <p:cNvGrpSpPr>
                <a:grpSpLocks/>
              </p:cNvGrpSpPr>
              <p:nvPr/>
            </p:nvGrpSpPr>
            <p:grpSpPr bwMode="auto">
              <a:xfrm>
                <a:off x="3360" y="2544"/>
                <a:ext cx="1584" cy="1488"/>
                <a:chOff x="3360" y="2736"/>
                <a:chExt cx="1584" cy="1488"/>
              </a:xfrm>
            </p:grpSpPr>
            <p:grpSp>
              <p:nvGrpSpPr>
                <p:cNvPr id="6173" name="Group 18"/>
                <p:cNvGrpSpPr>
                  <a:grpSpLocks/>
                </p:cNvGrpSpPr>
                <p:nvPr/>
              </p:nvGrpSpPr>
              <p:grpSpPr bwMode="auto">
                <a:xfrm>
                  <a:off x="3360" y="2880"/>
                  <a:ext cx="1584" cy="1248"/>
                  <a:chOff x="2928" y="2880"/>
                  <a:chExt cx="2256" cy="1248"/>
                </a:xfrm>
              </p:grpSpPr>
              <p:sp>
                <p:nvSpPr>
                  <p:cNvPr id="619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96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6199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4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9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4" name="Group 34"/>
                <p:cNvGrpSpPr>
                  <a:grpSpLocks/>
                </p:cNvGrpSpPr>
                <p:nvPr/>
              </p:nvGrpSpPr>
              <p:grpSpPr bwMode="auto">
                <a:xfrm rot="5400000">
                  <a:off x="3432" y="2856"/>
                  <a:ext cx="1488" cy="1248"/>
                  <a:chOff x="2928" y="2880"/>
                  <a:chExt cx="2256" cy="1248"/>
                </a:xfrm>
              </p:grpSpPr>
              <p:sp>
                <p:nvSpPr>
                  <p:cNvPr id="617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81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6184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5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6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7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8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9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82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3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72" name="Line 50"/>
              <p:cNvSpPr>
                <a:spLocks noChangeShapeType="1"/>
              </p:cNvSpPr>
              <p:nvPr/>
            </p:nvSpPr>
            <p:spPr bwMode="auto">
              <a:xfrm>
                <a:off x="3360" y="3264"/>
                <a:ext cx="16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0" name="Line 51"/>
            <p:cNvSpPr>
              <a:spLocks noChangeShapeType="1"/>
            </p:cNvSpPr>
            <p:nvPr/>
          </p:nvSpPr>
          <p:spPr bwMode="auto">
            <a:xfrm>
              <a:off x="4224" y="2592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381000" y="17526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Reflection across the x-axis</a:t>
            </a:r>
            <a:r>
              <a:rPr lang="en-US" sz="2400">
                <a:latin typeface="Times New Roman" pitchFamily="18" charset="0"/>
              </a:rPr>
              <a:t>: the x values stay the same and the y values change sign</a:t>
            </a:r>
            <a:r>
              <a:rPr lang="en-US" sz="2400" b="1">
                <a:latin typeface="Times New Roman" pitchFamily="18" charset="0"/>
              </a:rPr>
              <a:t>.      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(x , y)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 (x, -y)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381000" y="27432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Reflection across the y-axis</a:t>
            </a:r>
            <a:r>
              <a:rPr lang="en-US" sz="2400">
                <a:latin typeface="Times New Roman" pitchFamily="18" charset="0"/>
              </a:rPr>
              <a:t>: the y values stay the same and the x values change sign</a:t>
            </a:r>
            <a:r>
              <a:rPr lang="en-US" sz="2400" b="1">
                <a:latin typeface="Times New Roman" pitchFamily="18" charset="0"/>
              </a:rPr>
              <a:t>.      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(x , y)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 (-x, y)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6153" name="Rectangle 62"/>
          <p:cNvGraphicFramePr>
            <a:graphicFrameLocks noGrp="1"/>
          </p:cNvGraphicFramePr>
          <p:nvPr>
            <p:ph sz="half" idx="1"/>
          </p:nvPr>
        </p:nvGraphicFramePr>
        <p:xfrm>
          <a:off x="762000" y="2667000"/>
          <a:ext cx="37719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Graph System" r:id="rId3" imgW="0" imgH="0" progId="GraphFile">
                  <p:embed/>
                </p:oleObj>
              </mc:Choice>
              <mc:Fallback>
                <p:oleObj name="Graph System" r:id="rId3" imgW="0" imgH="0" progId="GraphFile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37719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81" name="Line 65"/>
          <p:cNvSpPr>
            <a:spLocks noChangeShapeType="1"/>
          </p:cNvSpPr>
          <p:nvPr/>
        </p:nvSpPr>
        <p:spPr bwMode="auto">
          <a:xfrm flipH="1">
            <a:off x="7620000" y="4038600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 flipH="1" flipV="1">
            <a:off x="6248400" y="3962400"/>
            <a:ext cx="990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>
            <a:off x="7620000" y="48768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4" name="Oval 68"/>
          <p:cNvSpPr>
            <a:spLocks noChangeArrowheads="1"/>
          </p:cNvSpPr>
          <p:nvPr/>
        </p:nvSpPr>
        <p:spPr bwMode="auto">
          <a:xfrm>
            <a:off x="7696200" y="46482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5" name="Oval 69"/>
          <p:cNvSpPr>
            <a:spLocks noChangeArrowheads="1"/>
          </p:cNvSpPr>
          <p:nvPr/>
        </p:nvSpPr>
        <p:spPr bwMode="auto">
          <a:xfrm>
            <a:off x="8229600" y="41148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6" name="Oval 70"/>
          <p:cNvSpPr>
            <a:spLocks noChangeArrowheads="1"/>
          </p:cNvSpPr>
          <p:nvPr/>
        </p:nvSpPr>
        <p:spPr bwMode="auto">
          <a:xfrm>
            <a:off x="6400800" y="4114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7" name="Oval 71"/>
          <p:cNvSpPr>
            <a:spLocks noChangeArrowheads="1"/>
          </p:cNvSpPr>
          <p:nvPr/>
        </p:nvSpPr>
        <p:spPr bwMode="auto">
          <a:xfrm>
            <a:off x="6934200" y="4648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8" name="Oval 72"/>
          <p:cNvSpPr>
            <a:spLocks noChangeArrowheads="1"/>
          </p:cNvSpPr>
          <p:nvPr/>
        </p:nvSpPr>
        <p:spPr bwMode="auto">
          <a:xfrm>
            <a:off x="7696200" y="4953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9" name="Oval 73"/>
          <p:cNvSpPr>
            <a:spLocks noChangeArrowheads="1"/>
          </p:cNvSpPr>
          <p:nvPr/>
        </p:nvSpPr>
        <p:spPr bwMode="auto">
          <a:xfrm>
            <a:off x="8229600" y="5486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90" name="Text Box 74"/>
          <p:cNvSpPr txBox="1">
            <a:spLocks noChangeArrowheads="1"/>
          </p:cNvSpPr>
          <p:nvPr/>
        </p:nvSpPr>
        <p:spPr bwMode="auto">
          <a:xfrm>
            <a:off x="228600" y="3810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1752600" y="3810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 this figure, line </a:t>
            </a:r>
            <a:r>
              <a:rPr lang="en-US" sz="2400" i="1">
                <a:latin typeface="Times New Roman" pitchFamily="18" charset="0"/>
              </a:rPr>
              <a:t>l :</a:t>
            </a:r>
          </a:p>
        </p:txBody>
      </p:sp>
      <p:sp>
        <p:nvSpPr>
          <p:cNvPr id="34893" name="Text Box 77"/>
          <p:cNvSpPr txBox="1">
            <a:spLocks noChangeArrowheads="1"/>
          </p:cNvSpPr>
          <p:nvPr/>
        </p:nvSpPr>
        <p:spPr bwMode="auto">
          <a:xfrm>
            <a:off x="-152400" y="5334000"/>
            <a:ext cx="54102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l"/>
            </a:pPr>
            <a:r>
              <a:rPr lang="en-US" sz="2400">
                <a:latin typeface="Times New Roman" pitchFamily="18" charset="0"/>
              </a:rPr>
              <a:t>   reflects </a:t>
            </a:r>
            <a:r>
              <a:rPr lang="en-US"/>
              <a:t> </a:t>
            </a:r>
            <a:r>
              <a:rPr lang="en-US" sz="2400">
                <a:latin typeface="Times New Roman" pitchFamily="18" charset="0"/>
              </a:rPr>
              <a:t>across the x axis to line </a:t>
            </a:r>
            <a:r>
              <a:rPr lang="en-US" sz="2400" i="1">
                <a:latin typeface="Times New Roman" pitchFamily="18" charset="0"/>
              </a:rPr>
              <a:t>m</a:t>
            </a:r>
            <a:r>
              <a:rPr lang="en-US" sz="2400"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           (2, 1)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(2, -1) &amp; (5, 4)  (5, -4)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8534400" y="3810000"/>
            <a:ext cx="304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l</a:t>
            </a:r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5867400" y="3810000"/>
            <a:ext cx="304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n</a:t>
            </a:r>
          </a:p>
        </p:txBody>
      </p:sp>
      <p:sp>
        <p:nvSpPr>
          <p:cNvPr id="34896" name="Text Box 80"/>
          <p:cNvSpPr txBox="1">
            <a:spLocks noChangeArrowheads="1"/>
          </p:cNvSpPr>
          <p:nvPr/>
        </p:nvSpPr>
        <p:spPr bwMode="auto">
          <a:xfrm>
            <a:off x="7848600" y="5715000"/>
            <a:ext cx="381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40969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4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4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10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000"/>
                                        <p:tgtEl>
                                          <p:spTgt spid="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76" grpId="0"/>
      <p:bldP spid="34877" grpId="0"/>
      <p:bldP spid="34881" grpId="0" animBg="1"/>
      <p:bldP spid="34882" grpId="0" animBg="1"/>
      <p:bldP spid="34883" grpId="0" animBg="1"/>
      <p:bldP spid="34884" grpId="0" animBg="1"/>
      <p:bldP spid="34885" grpId="0" animBg="1"/>
      <p:bldP spid="34886" grpId="0" animBg="1"/>
      <p:bldP spid="34887" grpId="0" animBg="1"/>
      <p:bldP spid="34888" grpId="0" animBg="1"/>
      <p:bldP spid="34889" grpId="0" animBg="1"/>
      <p:bldP spid="34890" grpId="0"/>
      <p:bldP spid="34892" grpId="0"/>
      <p:bldP spid="34893" grpId="0"/>
      <p:bldP spid="34894" grpId="0" animBg="1"/>
      <p:bldP spid="34895" grpId="0" animBg="1"/>
      <p:bldP spid="348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Lesson 10-5: Transformations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5519BED-ED71-4DCB-9862-70EB45EFB48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696200" cy="9144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Translations (slides)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10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If a figure is simply moved to another location without change to its shape or direction, it is called a translation (or slide).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If a point is moved “a” units to the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right</a:t>
            </a:r>
            <a:r>
              <a:rPr lang="en-US" sz="2400" smtClean="0">
                <a:latin typeface="Times New Roman" pitchFamily="18" charset="0"/>
              </a:rPr>
              <a:t> and “b” units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up</a:t>
            </a:r>
            <a:r>
              <a:rPr lang="en-US" sz="2400" smtClean="0">
                <a:latin typeface="Times New Roman" pitchFamily="18" charset="0"/>
              </a:rPr>
              <a:t>, then the translated point will be at </a:t>
            </a: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(x + a, y + b).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If a point is moved “a” units to the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left</a:t>
            </a:r>
            <a:r>
              <a:rPr lang="en-US" sz="2400" smtClean="0">
                <a:latin typeface="Times New Roman" pitchFamily="18" charset="0"/>
              </a:rPr>
              <a:t> and “b” units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down</a:t>
            </a:r>
            <a:r>
              <a:rPr lang="en-US" sz="2400" smtClean="0">
                <a:latin typeface="Times New Roman" pitchFamily="18" charset="0"/>
              </a:rPr>
              <a:t>, then the translated point will be at </a:t>
            </a: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(x - a, y - b).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endParaRPr lang="en-US" sz="2400" smtClean="0">
              <a:latin typeface="Times New Roman" pitchFamily="18" charset="0"/>
            </a:endParaRPr>
          </a:p>
        </p:txBody>
      </p:sp>
      <p:grpSp>
        <p:nvGrpSpPr>
          <p:cNvPr id="16440" name="Group 56"/>
          <p:cNvGrpSpPr>
            <a:grpSpLocks/>
          </p:cNvGrpSpPr>
          <p:nvPr/>
        </p:nvGrpSpPr>
        <p:grpSpPr bwMode="auto">
          <a:xfrm>
            <a:off x="5334000" y="3657600"/>
            <a:ext cx="3352800" cy="2895600"/>
            <a:chOff x="3120" y="864"/>
            <a:chExt cx="2160" cy="1969"/>
          </a:xfrm>
        </p:grpSpPr>
        <p:grpSp>
          <p:nvGrpSpPr>
            <p:cNvPr id="7180" name="Group 5"/>
            <p:cNvGrpSpPr>
              <a:grpSpLocks/>
            </p:cNvGrpSpPr>
            <p:nvPr/>
          </p:nvGrpSpPr>
          <p:grpSpPr bwMode="auto">
            <a:xfrm>
              <a:off x="3120" y="864"/>
              <a:ext cx="2160" cy="1969"/>
              <a:chOff x="3360" y="2544"/>
              <a:chExt cx="1632" cy="1488"/>
            </a:xfrm>
          </p:grpSpPr>
          <p:grpSp>
            <p:nvGrpSpPr>
              <p:cNvPr id="7189" name="Group 6"/>
              <p:cNvGrpSpPr>
                <a:grpSpLocks/>
              </p:cNvGrpSpPr>
              <p:nvPr/>
            </p:nvGrpSpPr>
            <p:grpSpPr bwMode="auto">
              <a:xfrm>
                <a:off x="3360" y="2544"/>
                <a:ext cx="1632" cy="1488"/>
                <a:chOff x="3360" y="2544"/>
                <a:chExt cx="1632" cy="1488"/>
              </a:xfrm>
            </p:grpSpPr>
            <p:grpSp>
              <p:nvGrpSpPr>
                <p:cNvPr id="7191" name="Group 7"/>
                <p:cNvGrpSpPr>
                  <a:grpSpLocks/>
                </p:cNvGrpSpPr>
                <p:nvPr/>
              </p:nvGrpSpPr>
              <p:grpSpPr bwMode="auto">
                <a:xfrm>
                  <a:off x="3360" y="2544"/>
                  <a:ext cx="1584" cy="1488"/>
                  <a:chOff x="3360" y="2736"/>
                  <a:chExt cx="1584" cy="1488"/>
                </a:xfrm>
              </p:grpSpPr>
              <p:grpSp>
                <p:nvGrpSpPr>
                  <p:cNvPr id="719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360" y="2880"/>
                    <a:ext cx="1584" cy="1248"/>
                    <a:chOff x="2928" y="2880"/>
                    <a:chExt cx="2256" cy="1248"/>
                  </a:xfrm>
                </p:grpSpPr>
                <p:sp>
                  <p:nvSpPr>
                    <p:cNvPr id="7210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1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2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3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4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5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216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8" y="2880"/>
                      <a:ext cx="2256" cy="480"/>
                      <a:chOff x="2928" y="3456"/>
                      <a:chExt cx="2256" cy="480"/>
                    </a:xfrm>
                  </p:grpSpPr>
                  <p:sp>
                    <p:nvSpPr>
                      <p:cNvPr id="7219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3456"/>
                        <a:ext cx="220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0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3552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1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3648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2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744"/>
                        <a:ext cx="211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3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840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4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936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217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4032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8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4128"/>
                      <a:ext cx="220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194" name="Group 2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432" y="2856"/>
                    <a:ext cx="1488" cy="1248"/>
                    <a:chOff x="2928" y="2880"/>
                    <a:chExt cx="2256" cy="1248"/>
                  </a:xfrm>
                </p:grpSpPr>
                <p:sp>
                  <p:nvSpPr>
                    <p:cNvPr id="719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6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7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8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9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0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201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8" y="2880"/>
                      <a:ext cx="2256" cy="480"/>
                      <a:chOff x="2928" y="3456"/>
                      <a:chExt cx="2256" cy="480"/>
                    </a:xfrm>
                  </p:grpSpPr>
                  <p:sp>
                    <p:nvSpPr>
                      <p:cNvPr id="7204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3456"/>
                        <a:ext cx="220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05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3552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06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3648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07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744"/>
                        <a:ext cx="211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08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840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09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936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202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4032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3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4128"/>
                      <a:ext cx="220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7192" name="Line 40"/>
                <p:cNvSpPr>
                  <a:spLocks noChangeShapeType="1"/>
                </p:cNvSpPr>
                <p:nvPr/>
              </p:nvSpPr>
              <p:spPr bwMode="auto">
                <a:xfrm>
                  <a:off x="3360" y="3264"/>
                  <a:ext cx="16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190" name="Line 41"/>
              <p:cNvSpPr>
                <a:spLocks noChangeShapeType="1"/>
              </p:cNvSpPr>
              <p:nvPr/>
            </p:nvSpPr>
            <p:spPr bwMode="auto">
              <a:xfrm>
                <a:off x="4224" y="2592"/>
                <a:ext cx="0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81" name="Group 47"/>
            <p:cNvGrpSpPr>
              <a:grpSpLocks/>
            </p:cNvGrpSpPr>
            <p:nvPr/>
          </p:nvGrpSpPr>
          <p:grpSpPr bwMode="auto">
            <a:xfrm flipV="1">
              <a:off x="3360" y="1200"/>
              <a:ext cx="1144" cy="381"/>
              <a:chOff x="3504" y="1728"/>
              <a:chExt cx="864" cy="288"/>
            </a:xfrm>
          </p:grpSpPr>
          <p:sp>
            <p:nvSpPr>
              <p:cNvPr id="7186" name="Line 48"/>
              <p:cNvSpPr>
                <a:spLocks noChangeShapeType="1"/>
              </p:cNvSpPr>
              <p:nvPr/>
            </p:nvSpPr>
            <p:spPr bwMode="auto">
              <a:xfrm flipH="1" flipV="1">
                <a:off x="3888" y="1728"/>
                <a:ext cx="48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49"/>
              <p:cNvSpPr>
                <a:spLocks noChangeShapeType="1"/>
              </p:cNvSpPr>
              <p:nvPr/>
            </p:nvSpPr>
            <p:spPr bwMode="auto">
              <a:xfrm flipH="1">
                <a:off x="3504" y="1728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50"/>
              <p:cNvSpPr>
                <a:spLocks noChangeShapeType="1"/>
              </p:cNvSpPr>
              <p:nvPr/>
            </p:nvSpPr>
            <p:spPr bwMode="auto">
              <a:xfrm>
                <a:off x="3504" y="1920"/>
                <a:ext cx="86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82" name="Group 52"/>
            <p:cNvGrpSpPr>
              <a:grpSpLocks/>
            </p:cNvGrpSpPr>
            <p:nvPr/>
          </p:nvGrpSpPr>
          <p:grpSpPr bwMode="auto">
            <a:xfrm flipV="1">
              <a:off x="3744" y="2208"/>
              <a:ext cx="1144" cy="381"/>
              <a:chOff x="3504" y="1728"/>
              <a:chExt cx="864" cy="288"/>
            </a:xfrm>
          </p:grpSpPr>
          <p:sp>
            <p:nvSpPr>
              <p:cNvPr id="7183" name="Line 53"/>
              <p:cNvSpPr>
                <a:spLocks noChangeShapeType="1"/>
              </p:cNvSpPr>
              <p:nvPr/>
            </p:nvSpPr>
            <p:spPr bwMode="auto">
              <a:xfrm flipH="1" flipV="1">
                <a:off x="3888" y="1728"/>
                <a:ext cx="48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Line 54"/>
              <p:cNvSpPr>
                <a:spLocks noChangeShapeType="1"/>
              </p:cNvSpPr>
              <p:nvPr/>
            </p:nvSpPr>
            <p:spPr bwMode="auto">
              <a:xfrm flipH="1">
                <a:off x="3504" y="1728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55"/>
              <p:cNvSpPr>
                <a:spLocks noChangeShapeType="1"/>
              </p:cNvSpPr>
              <p:nvPr/>
            </p:nvSpPr>
            <p:spPr bwMode="auto">
              <a:xfrm>
                <a:off x="3504" y="1920"/>
                <a:ext cx="86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7543800" y="3962400"/>
            <a:ext cx="457200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8153400" y="5410200"/>
            <a:ext cx="457200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381000" y="4495800"/>
            <a:ext cx="510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Image A translates to image B by moving to the right 3 units and down 8 units. 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>
            <a:off x="381000" y="3962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457200" y="57150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A (2, 5)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B (2+3, 5-8) 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B (5, -3)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2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1" grpId="0" animBg="1"/>
      <p:bldP spid="16442" grpId="0" animBg="1"/>
      <p:bldP spid="16453" grpId="0"/>
      <p:bldP spid="164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Lesson 10-5: Transformations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4E43D2-2709-4F24-93B7-55E165BBD13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8382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Composite Reflections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If an image is reflected over a line and then that image is reflected over a parallel line (called a </a:t>
            </a:r>
            <a:r>
              <a:rPr lang="en-US" sz="2400" i="1" smtClean="0">
                <a:latin typeface="Times New Roman" pitchFamily="18" charset="0"/>
              </a:rPr>
              <a:t>composite reflection</a:t>
            </a:r>
            <a:r>
              <a:rPr lang="en-US" sz="2400" smtClean="0">
                <a:latin typeface="Times New Roman" pitchFamily="18" charset="0"/>
              </a:rPr>
              <a:t>), it results in a translation.</a:t>
            </a:r>
          </a:p>
        </p:txBody>
      </p:sp>
      <p:sp>
        <p:nvSpPr>
          <p:cNvPr id="35893" name="AutoShape 53"/>
          <p:cNvSpPr>
            <a:spLocks noChangeArrowheads="1"/>
          </p:cNvSpPr>
          <p:nvPr/>
        </p:nvSpPr>
        <p:spPr bwMode="auto">
          <a:xfrm>
            <a:off x="1752600" y="3657600"/>
            <a:ext cx="1371600" cy="1295400"/>
          </a:xfrm>
          <a:prstGeom prst="lightningBol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4" name="Line 54"/>
          <p:cNvSpPr>
            <a:spLocks noChangeShapeType="1"/>
          </p:cNvSpPr>
          <p:nvPr/>
        </p:nvSpPr>
        <p:spPr bwMode="auto">
          <a:xfrm>
            <a:off x="3733800" y="35814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5" name="Line 55"/>
          <p:cNvSpPr>
            <a:spLocks noChangeShapeType="1"/>
          </p:cNvSpPr>
          <p:nvPr/>
        </p:nvSpPr>
        <p:spPr bwMode="auto">
          <a:xfrm>
            <a:off x="6553200" y="35814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6" name="AutoShape 56"/>
          <p:cNvSpPr>
            <a:spLocks noChangeArrowheads="1"/>
          </p:cNvSpPr>
          <p:nvPr/>
        </p:nvSpPr>
        <p:spPr bwMode="auto">
          <a:xfrm>
            <a:off x="7010400" y="3733800"/>
            <a:ext cx="1371600" cy="1371600"/>
          </a:xfrm>
          <a:prstGeom prst="lightningBol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7" name="AutoShape 57"/>
          <p:cNvSpPr>
            <a:spLocks noChangeArrowheads="1"/>
          </p:cNvSpPr>
          <p:nvPr/>
        </p:nvSpPr>
        <p:spPr bwMode="auto">
          <a:xfrm flipH="1">
            <a:off x="4191000" y="3733800"/>
            <a:ext cx="1371600" cy="1295400"/>
          </a:xfrm>
          <a:prstGeom prst="lightningBol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27432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5715000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35900" name="Text Box 60"/>
          <p:cNvSpPr txBox="1">
            <a:spLocks noChangeArrowheads="1"/>
          </p:cNvSpPr>
          <p:nvPr/>
        </p:nvSpPr>
        <p:spPr bwMode="auto">
          <a:xfrm>
            <a:off x="81534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</a:t>
            </a:r>
          </a:p>
        </p:txBody>
      </p: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457200" y="53340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Image A reflects to image B, which then reflects to image C.  Image C is a translation of image A</a:t>
            </a:r>
          </a:p>
        </p:txBody>
      </p: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457200" y="3048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48882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93" grpId="0" animBg="1"/>
      <p:bldP spid="35894" grpId="0" animBg="1"/>
      <p:bldP spid="35895" grpId="0" animBg="1"/>
      <p:bldP spid="35896" grpId="0" animBg="1"/>
      <p:bldP spid="35897" grpId="0" animBg="1"/>
      <p:bldP spid="35898" grpId="0"/>
      <p:bldP spid="35899" grpId="0"/>
      <p:bldP spid="35900" grpId="0"/>
      <p:bldP spid="35901" grpId="0"/>
      <p:bldP spid="359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Lesson 10-5: Transformations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10B9A6-D1FD-4B6D-9271-DD1D01A369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639763"/>
          </a:xfrm>
        </p:spPr>
        <p:txBody>
          <a:bodyPr>
            <a:normAutofit fontScale="90000"/>
          </a:bodyPr>
          <a:lstStyle/>
          <a:p>
            <a:pPr algn="ctr" eaLnBrk="1" hangingPunct="1">
              <a:buClr>
                <a:srgbClr val="FF0000"/>
              </a:buClr>
            </a:pPr>
            <a:r>
              <a:rPr lang="en-US" sz="5000" b="1" smtClean="0">
                <a:solidFill>
                  <a:schemeClr val="tx1"/>
                </a:solidFill>
                <a:latin typeface="Times New Roman" pitchFamily="18" charset="0"/>
              </a:rPr>
              <a:t>Rotations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1828800"/>
            <a:ext cx="8763000" cy="1066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Tx/>
            </a:pPr>
            <a:r>
              <a:rPr lang="en-US" sz="2400" smtClean="0">
                <a:latin typeface="Times New Roman" pitchFamily="18" charset="0"/>
              </a:rPr>
              <a:t>An image can be rotated about a fixed point.</a:t>
            </a:r>
          </a:p>
          <a:p>
            <a:pPr eaLnBrk="1" hangingPunct="1">
              <a:buClr>
                <a:srgbClr val="FF0000"/>
              </a:buClr>
              <a:buSzTx/>
            </a:pPr>
            <a:r>
              <a:rPr lang="en-US" sz="2400" smtClean="0">
                <a:latin typeface="Times New Roman" pitchFamily="18" charset="0"/>
              </a:rPr>
              <a:t>The blades of a fan rotate about a fixed point.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28600" y="2819400"/>
            <a:ext cx="7391400" cy="9144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Tx/>
            </a:pPr>
            <a:r>
              <a:rPr lang="en-US" sz="2400" smtClean="0">
                <a:latin typeface="Times New Roman" pitchFamily="18" charset="0"/>
              </a:rPr>
              <a:t>An image can be rotated over two intersecting lines by using composite reflections.</a:t>
            </a:r>
          </a:p>
        </p:txBody>
      </p:sp>
      <p:pic>
        <p:nvPicPr>
          <p:cNvPr id="20487" name="Picture 7" descr="MCj040599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15700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304800" y="37338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</a:pPr>
            <a:r>
              <a:rPr lang="en-US" sz="2400">
                <a:latin typeface="Times New Roman" pitchFamily="18" charset="0"/>
              </a:rPr>
              <a:t>Image A reflects over line </a:t>
            </a:r>
            <a:r>
              <a:rPr lang="en-US" sz="2400" i="1">
                <a:latin typeface="Times New Roman" pitchFamily="18" charset="0"/>
              </a:rPr>
              <a:t>m </a:t>
            </a:r>
            <a:r>
              <a:rPr lang="en-US" sz="2400">
                <a:latin typeface="Times New Roman" pitchFamily="18" charset="0"/>
              </a:rPr>
              <a:t>to B,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image B reflects over line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to C.  Image C is a rotation of image A.</a:t>
            </a:r>
            <a:r>
              <a:rPr lang="en-US" sz="2400" i="1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0520" name="Group 40"/>
          <p:cNvGrpSpPr>
            <a:grpSpLocks/>
          </p:cNvGrpSpPr>
          <p:nvPr/>
        </p:nvGrpSpPr>
        <p:grpSpPr bwMode="auto">
          <a:xfrm>
            <a:off x="5181600" y="4267200"/>
            <a:ext cx="3505200" cy="1890713"/>
            <a:chOff x="2976" y="2112"/>
            <a:chExt cx="2208" cy="1191"/>
          </a:xfrm>
        </p:grpSpPr>
        <p:grpSp>
          <p:nvGrpSpPr>
            <p:cNvPr id="9226" name="Group 32"/>
            <p:cNvGrpSpPr>
              <a:grpSpLocks/>
            </p:cNvGrpSpPr>
            <p:nvPr/>
          </p:nvGrpSpPr>
          <p:grpSpPr bwMode="auto">
            <a:xfrm>
              <a:off x="3264" y="2112"/>
              <a:ext cx="1632" cy="1171"/>
              <a:chOff x="2928" y="2208"/>
              <a:chExt cx="2208" cy="1584"/>
            </a:xfrm>
          </p:grpSpPr>
          <p:grpSp>
            <p:nvGrpSpPr>
              <p:cNvPr id="9232" name="Group 28"/>
              <p:cNvGrpSpPr>
                <a:grpSpLocks/>
              </p:cNvGrpSpPr>
              <p:nvPr/>
            </p:nvGrpSpPr>
            <p:grpSpPr bwMode="auto">
              <a:xfrm>
                <a:off x="2928" y="2208"/>
                <a:ext cx="2208" cy="1584"/>
                <a:chOff x="3168" y="1776"/>
                <a:chExt cx="2208" cy="1584"/>
              </a:xfrm>
            </p:grpSpPr>
            <p:sp>
              <p:nvSpPr>
                <p:cNvPr id="9235" name="AutoShape 8"/>
                <p:cNvSpPr>
                  <a:spLocks noChangeArrowheads="1"/>
                </p:cNvSpPr>
                <p:nvPr/>
              </p:nvSpPr>
              <p:spPr bwMode="auto">
                <a:xfrm>
                  <a:off x="3168" y="2160"/>
                  <a:ext cx="576" cy="240"/>
                </a:xfrm>
                <a:prstGeom prst="parallelogram">
                  <a:avLst>
                    <a:gd name="adj" fmla="val 60000"/>
                  </a:avLst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408" y="1872"/>
                  <a:ext cx="1200" cy="1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7" name="Line 10"/>
                <p:cNvSpPr>
                  <a:spLocks noChangeShapeType="1"/>
                </p:cNvSpPr>
                <p:nvPr/>
              </p:nvSpPr>
              <p:spPr bwMode="auto">
                <a:xfrm>
                  <a:off x="4176" y="1776"/>
                  <a:ext cx="768" cy="15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8" name="AutoShape 19"/>
                <p:cNvSpPr>
                  <a:spLocks noChangeArrowheads="1"/>
                </p:cNvSpPr>
                <p:nvPr/>
              </p:nvSpPr>
              <p:spPr bwMode="auto">
                <a:xfrm rot="4860439" flipH="1">
                  <a:off x="3960" y="2904"/>
                  <a:ext cx="576" cy="240"/>
                </a:xfrm>
                <a:prstGeom prst="parallelogram">
                  <a:avLst>
                    <a:gd name="adj" fmla="val 60000"/>
                  </a:avLst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9" name="AutoShape 26"/>
                <p:cNvSpPr>
                  <a:spLocks noChangeArrowheads="1"/>
                </p:cNvSpPr>
                <p:nvPr/>
              </p:nvSpPr>
              <p:spPr bwMode="auto">
                <a:xfrm rot="-8589584">
                  <a:off x="4800" y="2400"/>
                  <a:ext cx="576" cy="240"/>
                </a:xfrm>
                <a:prstGeom prst="parallelogram">
                  <a:avLst>
                    <a:gd name="adj" fmla="val 60000"/>
                  </a:avLst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33" name="Arc 30"/>
              <p:cNvSpPr>
                <a:spLocks/>
              </p:cNvSpPr>
              <p:nvPr/>
            </p:nvSpPr>
            <p:spPr bwMode="auto">
              <a:xfrm rot="903429" flipH="1">
                <a:off x="4182" y="2784"/>
                <a:ext cx="281" cy="384"/>
              </a:xfrm>
              <a:custGeom>
                <a:avLst/>
                <a:gdLst>
                  <a:gd name="T0" fmla="*/ 0 w 21095"/>
                  <a:gd name="T1" fmla="*/ 0 h 21600"/>
                  <a:gd name="T2" fmla="*/ 0 w 21095"/>
                  <a:gd name="T3" fmla="*/ 0 h 21600"/>
                  <a:gd name="T4" fmla="*/ 0 w 2109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095" h="21600" fill="none" extrusionOk="0">
                    <a:moveTo>
                      <a:pt x="-1" y="0"/>
                    </a:moveTo>
                    <a:cubicBezTo>
                      <a:pt x="10140" y="0"/>
                      <a:pt x="18915" y="7054"/>
                      <a:pt x="21095" y="16957"/>
                    </a:cubicBezTo>
                  </a:path>
                  <a:path w="21095" h="21600" stroke="0" extrusionOk="0">
                    <a:moveTo>
                      <a:pt x="-1" y="0"/>
                    </a:moveTo>
                    <a:cubicBezTo>
                      <a:pt x="10140" y="0"/>
                      <a:pt x="18915" y="7054"/>
                      <a:pt x="21095" y="1695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Arc 31"/>
              <p:cNvSpPr>
                <a:spLocks/>
              </p:cNvSpPr>
              <p:nvPr/>
            </p:nvSpPr>
            <p:spPr bwMode="auto">
              <a:xfrm>
                <a:off x="3504" y="2736"/>
                <a:ext cx="432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7" name="Text Box 34"/>
            <p:cNvSpPr txBox="1">
              <a:spLocks noChangeArrowheads="1"/>
            </p:cNvSpPr>
            <p:nvPr/>
          </p:nvSpPr>
          <p:spPr bwMode="auto">
            <a:xfrm>
              <a:off x="2976" y="240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228" name="Text Box 35"/>
            <p:cNvSpPr txBox="1">
              <a:spLocks noChangeArrowheads="1"/>
            </p:cNvSpPr>
            <p:nvPr/>
          </p:nvSpPr>
          <p:spPr bwMode="auto">
            <a:xfrm>
              <a:off x="3744" y="307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229" name="Text Box 36"/>
            <p:cNvSpPr txBox="1">
              <a:spLocks noChangeArrowheads="1"/>
            </p:cNvSpPr>
            <p:nvPr/>
          </p:nvSpPr>
          <p:spPr bwMode="auto">
            <a:xfrm>
              <a:off x="4896" y="268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9230" name="Text Box 38"/>
            <p:cNvSpPr txBox="1">
              <a:spLocks noChangeArrowheads="1"/>
            </p:cNvSpPr>
            <p:nvPr/>
          </p:nvSpPr>
          <p:spPr bwMode="auto">
            <a:xfrm>
              <a:off x="3264" y="292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 i="1">
                  <a:solidFill>
                    <a:schemeClr val="tx2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9231" name="Text Box 39"/>
            <p:cNvSpPr txBox="1">
              <a:spLocks noChangeArrowheads="1"/>
            </p:cNvSpPr>
            <p:nvPr/>
          </p:nvSpPr>
          <p:spPr bwMode="auto">
            <a:xfrm>
              <a:off x="4512" y="307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 i="1">
                  <a:solidFill>
                    <a:schemeClr val="tx2"/>
                  </a:solidFill>
                  <a:latin typeface="Times New Roman" pitchFamily="18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390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5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812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Graph System</vt:lpstr>
      <vt:lpstr>Sept 10, 2013</vt:lpstr>
      <vt:lpstr>Warm Up # 1</vt:lpstr>
      <vt:lpstr>PowerPoint Presentation</vt:lpstr>
      <vt:lpstr>Types of Transformations</vt:lpstr>
      <vt:lpstr>Reflections</vt:lpstr>
      <vt:lpstr>Reflections – continued…</vt:lpstr>
      <vt:lpstr>Translations (slides)</vt:lpstr>
      <vt:lpstr>Composite Reflections</vt:lpstr>
      <vt:lpstr>Rotations</vt:lpstr>
      <vt:lpstr>Rotations</vt:lpstr>
      <vt:lpstr>Dilations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</dc:title>
  <dc:creator>Arvid Lumanauw</dc:creator>
  <cp:lastModifiedBy>Arvid Lumanauw</cp:lastModifiedBy>
  <cp:revision>6</cp:revision>
  <dcterms:created xsi:type="dcterms:W3CDTF">2013-09-10T03:47:16Z</dcterms:created>
  <dcterms:modified xsi:type="dcterms:W3CDTF">2013-09-10T04:29:56Z</dcterms:modified>
</cp:coreProperties>
</file>