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A2FB-A156-4588-AB68-976B79B7DCC9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686D-AE55-4D7B-8C0C-D92A0232E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5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A2FB-A156-4588-AB68-976B79B7DCC9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686D-AE55-4D7B-8C0C-D92A0232E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A2FB-A156-4588-AB68-976B79B7DCC9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686D-AE55-4D7B-8C0C-D92A0232E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1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A2FB-A156-4588-AB68-976B79B7DCC9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686D-AE55-4D7B-8C0C-D92A0232E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4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A2FB-A156-4588-AB68-976B79B7DCC9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686D-AE55-4D7B-8C0C-D92A0232E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8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A2FB-A156-4588-AB68-976B79B7DCC9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686D-AE55-4D7B-8C0C-D92A0232E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A2FB-A156-4588-AB68-976B79B7DCC9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686D-AE55-4D7B-8C0C-D92A0232E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2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A2FB-A156-4588-AB68-976B79B7DCC9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686D-AE55-4D7B-8C0C-D92A0232E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1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A2FB-A156-4588-AB68-976B79B7DCC9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686D-AE55-4D7B-8C0C-D92A0232E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06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A2FB-A156-4588-AB68-976B79B7DCC9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686D-AE55-4D7B-8C0C-D92A0232E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82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A2FB-A156-4588-AB68-976B79B7DCC9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B686D-AE55-4D7B-8C0C-D92A0232E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9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1A2FB-A156-4588-AB68-976B79B7DCC9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B686D-AE55-4D7B-8C0C-D92A0232E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68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 of Prisms and Cylinders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Geometry</a:t>
            </a:r>
          </a:p>
          <a:p>
            <a:r>
              <a:rPr lang="en-US" smtClean="0"/>
              <a:t>11/6/13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722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 of a Solid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given by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 = Area of Base x height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3962400"/>
            <a:ext cx="21292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could include </a:t>
            </a:r>
          </a:p>
          <a:p>
            <a:r>
              <a:rPr lang="en-US" dirty="0" smtClean="0"/>
              <a:t>A triangle, Square,</a:t>
            </a:r>
          </a:p>
          <a:p>
            <a:r>
              <a:rPr lang="en-US" dirty="0" smtClean="0"/>
              <a:t>Rectangle, Circle, </a:t>
            </a:r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267200" y="3738265"/>
            <a:ext cx="2438400" cy="1371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895600" y="2819400"/>
            <a:ext cx="2209800" cy="457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267200" y="3276600"/>
            <a:ext cx="60960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08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690001" y="2481590"/>
            <a:ext cx="771942" cy="584775"/>
          </a:xfrm>
          <a:prstGeom prst="rect">
            <a:avLst/>
          </a:prstGeom>
          <a:solidFill>
            <a:srgbClr val="E6B9B8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 of a Cube Postulate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524000"/>
            <a:ext cx="2181530" cy="2124372"/>
          </a:xfrm>
        </p:spPr>
      </p:pic>
      <p:sp>
        <p:nvSpPr>
          <p:cNvPr id="5" name="TextBox 4"/>
          <p:cNvSpPr txBox="1"/>
          <p:nvPr/>
        </p:nvSpPr>
        <p:spPr>
          <a:xfrm>
            <a:off x="699655" y="1676400"/>
            <a:ext cx="4817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Volume = Area of Base x height</a:t>
            </a:r>
            <a:endParaRPr lang="en-US" sz="28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981200" y="2481590"/>
                <a:ext cx="222605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𝑙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𝑙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𝑙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2481590"/>
                <a:ext cx="2226059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ular Callout 6"/>
          <p:cNvSpPr/>
          <p:nvPr/>
        </p:nvSpPr>
        <p:spPr>
          <a:xfrm>
            <a:off x="2209800" y="1676400"/>
            <a:ext cx="1981200" cy="523220"/>
          </a:xfrm>
          <a:prstGeom prst="wedgeRoundRectCallout">
            <a:avLst>
              <a:gd name="adj1" fmla="val -9644"/>
              <a:gd name="adj2" fmla="val 9957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ular Callout 7"/>
          <p:cNvSpPr/>
          <p:nvPr/>
        </p:nvSpPr>
        <p:spPr>
          <a:xfrm>
            <a:off x="4419600" y="1676400"/>
            <a:ext cx="990600" cy="523220"/>
          </a:xfrm>
          <a:prstGeom prst="wedgeRoundRectCallout">
            <a:avLst>
              <a:gd name="adj1" fmla="val -79574"/>
              <a:gd name="adj2" fmla="val 12075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918059" y="3302169"/>
                <a:ext cx="1543884" cy="8617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𝑙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𝑙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3200" b="0" i="1" dirty="0" smtClean="0">
                  <a:latin typeface="Cambria Math"/>
                  <a:ea typeface="Cambria Math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8059" y="3302169"/>
                <a:ext cx="1543884" cy="86177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008909" y="4163943"/>
                <a:ext cx="112062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𝑙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909" y="4163943"/>
                <a:ext cx="1120628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209800" y="5486400"/>
                <a:ext cx="150413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𝑉</m:t>
                      </m:r>
                      <m:r>
                        <a:rPr lang="en-US" sz="3200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𝑙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5486400"/>
                <a:ext cx="150413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962400" y="5517178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or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942609" y="5455623"/>
                <a:ext cx="159556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𝑉</m:t>
                      </m:r>
                      <m:r>
                        <a:rPr lang="en-US" sz="3200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2609" y="5455623"/>
                <a:ext cx="1595565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972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 of a Right Cylinder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volume of the solid</a:t>
            </a: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371600"/>
            <a:ext cx="2362200" cy="25321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04657" y="2345283"/>
            <a:ext cx="1247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V = </a:t>
            </a:r>
            <a:r>
              <a:rPr lang="en-US" sz="3200" i="1" dirty="0" err="1" smtClean="0"/>
              <a:t>Bh</a:t>
            </a:r>
            <a:endParaRPr lang="en-US" sz="3200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57200" y="3264793"/>
                <a:ext cx="34163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Area of the Base: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264793"/>
                <a:ext cx="3416384" cy="523220"/>
              </a:xfrm>
              <a:prstGeom prst="rect">
                <a:avLst/>
              </a:prstGeom>
              <a:blipFill rotWithShape="1">
                <a:blip r:embed="rId3"/>
                <a:stretch>
                  <a:fillRect l="-3571" t="-10588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704657" y="2345283"/>
            <a:ext cx="1247457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952114" y="3788013"/>
                <a:ext cx="122982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114" y="3788013"/>
                <a:ext cx="1229824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000749" y="4294909"/>
                <a:ext cx="113255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25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0749" y="4294909"/>
                <a:ext cx="1132554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124597" y="4818129"/>
                <a:ext cx="88485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25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597" y="4818129"/>
                <a:ext cx="884858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57200" y="5486400"/>
                <a:ext cx="307186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𝑉𝑜𝑙𝑢𝑚𝑒</m:t>
                      </m:r>
                      <m:r>
                        <a:rPr lang="en-US" sz="2800" b="0" i="1" smtClean="0">
                          <a:latin typeface="Cambria Math"/>
                        </a:rPr>
                        <m:t>=25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6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486400"/>
                <a:ext cx="3071867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529067" y="5486400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 471.24 m</a:t>
            </a:r>
            <a:r>
              <a:rPr lang="en-US" sz="2800" baseline="30000" dirty="0" smtClean="0"/>
              <a:t>3</a:t>
            </a:r>
            <a:endParaRPr lang="en-US" sz="2800" dirty="0"/>
          </a:p>
        </p:txBody>
      </p:sp>
      <p:sp>
        <p:nvSpPr>
          <p:cNvPr id="14" name="Rounded Rectangle 13"/>
          <p:cNvSpPr/>
          <p:nvPr/>
        </p:nvSpPr>
        <p:spPr>
          <a:xfrm>
            <a:off x="3845875" y="5486400"/>
            <a:ext cx="159704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4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 of a Triangular Prism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447800"/>
            <a:ext cx="3505200" cy="1772900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143000" y="1414605"/>
                <a:ext cx="271298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𝑉𝑜𝑙𝑢𝑚𝑒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1414605"/>
                <a:ext cx="2712987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09600" y="2667000"/>
            <a:ext cx="2270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Area of Base:  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743200" y="2535442"/>
                <a:ext cx="923907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𝑏h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535442"/>
                <a:ext cx="923907" cy="8989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743200" y="3581400"/>
                <a:ext cx="1518621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d>
                        <m:d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3581400"/>
                <a:ext cx="1518621" cy="8989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761808" y="4648200"/>
                <a:ext cx="1050609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𝑓𝑡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1808" y="4648200"/>
                <a:ext cx="1050609" cy="89896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181600" y="3725414"/>
                <a:ext cx="1803442" cy="8989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𝑉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725414"/>
                <a:ext cx="1803442" cy="89896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181600" y="4836072"/>
                <a:ext cx="169386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𝑉</m:t>
                      </m:r>
                      <m:r>
                        <a:rPr lang="en-US" sz="2800" b="0" i="1" smtClean="0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𝑓𝑡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836072"/>
                <a:ext cx="1693862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ounded Rectangle 11"/>
          <p:cNvSpPr/>
          <p:nvPr/>
        </p:nvSpPr>
        <p:spPr>
          <a:xfrm>
            <a:off x="5181600" y="4836072"/>
            <a:ext cx="1693862" cy="5232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1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Cavalieri’s</a:t>
            </a:r>
            <a:r>
              <a:rPr lang="en-US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Principle</a:t>
            </a:r>
            <a:endParaRPr lang="en-US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two solids have the same height and the same cross-sectional area at every level, then they have the same </a:t>
            </a:r>
            <a:r>
              <a:rPr lang="en-US" b="1" dirty="0" smtClean="0">
                <a:solidFill>
                  <a:srgbClr val="FF0000"/>
                </a:solidFill>
              </a:rPr>
              <a:t>Volume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51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 of an Oblique Cylinder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95400"/>
            <a:ext cx="2590800" cy="1668422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447800" y="1359187"/>
                <a:ext cx="271298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𝑉𝑜𝑙𝑢𝑚𝑒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</a:rPr>
                        <m:t>𝐵h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1359187"/>
                <a:ext cx="2712987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33400" y="2362200"/>
                <a:ext cx="341638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/>
                  <a:t>Area of the Base: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362200"/>
                <a:ext cx="3416384" cy="523220"/>
              </a:xfrm>
              <a:prstGeom prst="rect">
                <a:avLst/>
              </a:prstGeom>
              <a:blipFill rotWithShape="1">
                <a:blip r:embed="rId4"/>
                <a:stretch>
                  <a:fillRect l="-3750" t="-10588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667000" y="2975475"/>
                <a:ext cx="159742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(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5)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2975475"/>
                <a:ext cx="159742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095876" y="4191423"/>
                <a:ext cx="34168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𝑉𝑜𝑙𝑢𝑚𝑒</m:t>
                      </m:r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  <a:ea typeface="Cambria Math"/>
                                </a:rPr>
                                <m:t>5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sz="28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876" y="4191423"/>
                <a:ext cx="3416833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38400" y="5029200"/>
                <a:ext cx="22739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=628.32 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𝑖𝑛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029200"/>
                <a:ext cx="2273956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ounded Rectangle 9"/>
          <p:cNvSpPr/>
          <p:nvPr/>
        </p:nvSpPr>
        <p:spPr>
          <a:xfrm>
            <a:off x="2438400" y="5029200"/>
            <a:ext cx="2273956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8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 of a Composite Solid</a:t>
            </a:r>
            <a:endParaRPr lang="en-US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219200"/>
            <a:ext cx="2519459" cy="2449957"/>
          </a:xfrm>
        </p:spPr>
      </p:pic>
      <p:sp>
        <p:nvSpPr>
          <p:cNvPr id="5" name="TextBox 4"/>
          <p:cNvSpPr txBox="1"/>
          <p:nvPr/>
        </p:nvSpPr>
        <p:spPr>
          <a:xfrm>
            <a:off x="533400" y="1521767"/>
            <a:ext cx="5419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Volume of Half Cylinder + Volume of Cube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2235139"/>
            <a:ext cx="2050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/>
              <a:t>Half Cylinder</a:t>
            </a:r>
            <a:endParaRPr lang="en-US" sz="2800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143000" y="2775466"/>
                <a:ext cx="4693144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𝑉𝑜𝑙𝑢𝑚𝑒</m:t>
                      </m:r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∙4=25.13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𝑖𝑛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775466"/>
                <a:ext cx="4693144" cy="7838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279161" y="4180819"/>
                <a:ext cx="32426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𝑉𝑜𝑙𝑢𝑚𝑒</m:t>
                      </m:r>
                      <m:r>
                        <a:rPr lang="en-US" sz="2400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=64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𝑖𝑛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161" y="4180819"/>
                <a:ext cx="3242683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27972" y="3657600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/>
              <a:t>C</a:t>
            </a:r>
            <a:r>
              <a:rPr lang="en-US" sz="2800" u="sng" dirty="0" smtClean="0"/>
              <a:t>ube</a:t>
            </a:r>
            <a:endParaRPr lang="en-US" sz="2800" u="sng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67200" y="4642484"/>
            <a:ext cx="1828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70418" y="4016796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+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267200" y="4933990"/>
                <a:ext cx="162916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89.13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𝑖𝑛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933990"/>
                <a:ext cx="1629164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ounded Rectangle 14"/>
          <p:cNvSpPr/>
          <p:nvPr/>
        </p:nvSpPr>
        <p:spPr>
          <a:xfrm>
            <a:off x="4267200" y="4800600"/>
            <a:ext cx="1568944" cy="8382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3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3" grpId="0"/>
      <p:bldP spid="14" grpId="0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308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Volume of Prisms and Cylinders</vt:lpstr>
      <vt:lpstr>Volume of a Solid</vt:lpstr>
      <vt:lpstr>Volume of a Cube Postulate</vt:lpstr>
      <vt:lpstr>Volume of a Right Cylinder</vt:lpstr>
      <vt:lpstr>Volume of a Triangular Prism</vt:lpstr>
      <vt:lpstr>Cavalieri’s Principle</vt:lpstr>
      <vt:lpstr>Volume of an Oblique Cylinder</vt:lpstr>
      <vt:lpstr>Volume of a Composite Solid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 of Prisms and Cylinders</dc:title>
  <dc:creator>Arvid Lumanauw</dc:creator>
  <cp:lastModifiedBy>Arvid Lumanauw</cp:lastModifiedBy>
  <cp:revision>12</cp:revision>
  <dcterms:created xsi:type="dcterms:W3CDTF">2013-11-05T22:05:25Z</dcterms:created>
  <dcterms:modified xsi:type="dcterms:W3CDTF">2013-11-05T23:27:46Z</dcterms:modified>
</cp:coreProperties>
</file>