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8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0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4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1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6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0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3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38BC-6EA4-4DC8-B7D1-AD3FAAF4FEB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E60F-467C-4F20-A9E0-3AA5A3E1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tmp"/><Relationship Id="rId7" Type="http://schemas.openxmlformats.org/officeDocument/2006/relationships/image" Target="../media/image32.png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7" Type="http://schemas.openxmlformats.org/officeDocument/2006/relationships/image" Target="../media/image42.png"/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163536" cy="108600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2590800" cy="37625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59579"/>
            <a:ext cx="4118907" cy="719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62400" y="3119166"/>
            <a:ext cx="1600200" cy="359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4855" y="3810000"/>
            <a:ext cx="7315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Standard:  G.GMD.1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dirty="0"/>
              <a:t>Give an informal argument for the formulas for the circumference of a circle, area of a circle, volume of a cylinder, pyramid, and cone. </a:t>
            </a:r>
            <a:r>
              <a:rPr lang="en-US" sz="2400" i="1" dirty="0"/>
              <a:t>Use dissection arguments, </a:t>
            </a:r>
            <a:r>
              <a:rPr lang="en-US" sz="2400" i="1" dirty="0" err="1"/>
              <a:t>Cavalieri’s</a:t>
            </a:r>
            <a:r>
              <a:rPr lang="en-US" sz="2400" i="1" dirty="0"/>
              <a:t> principle, and informal limit arguments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86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457200"/>
            <a:ext cx="3912779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75123"/>
            <a:ext cx="3562497" cy="328721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405774"/>
            <a:ext cx="2071147" cy="101988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2" y="3980132"/>
            <a:ext cx="5820588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" y="304800"/>
            <a:ext cx="3459486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771340"/>
            <a:ext cx="4224545" cy="312426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56" y="1328377"/>
            <a:ext cx="2928487" cy="79081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5995"/>
            <a:ext cx="5315692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2043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Practice 1</a:t>
            </a:r>
            <a:endParaRPr lang="en-US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85395"/>
            <a:ext cx="4257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volume of the solid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36" y="1828800"/>
            <a:ext cx="2517364" cy="27521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114800" y="1821873"/>
                <a:ext cx="1747210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821873"/>
                <a:ext cx="174721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4634736"/>
            <a:ext cx="3003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Triangular Pyramid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29966" y="2743784"/>
                <a:ext cx="2813784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∙6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966" y="2743784"/>
                <a:ext cx="2813784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343399" y="4038959"/>
                <a:ext cx="18417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=36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99" y="4038959"/>
                <a:ext cx="18417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50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685800"/>
            <a:ext cx="3124200" cy="24683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0" y="685800"/>
                <a:ext cx="1747210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85800"/>
                <a:ext cx="174721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0" y="1919978"/>
                <a:ext cx="318298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2.2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4.5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978"/>
                <a:ext cx="3182987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72000" y="3143976"/>
                <a:ext cx="18604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=7.26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43976"/>
                <a:ext cx="186044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72000" y="4038600"/>
                <a:ext cx="22178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22.81 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38600"/>
                <a:ext cx="221785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8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81000"/>
            <a:ext cx="2249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 2</a:t>
            </a:r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44236" y="1081959"/>
            <a:ext cx="69234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Originally, the pyramid had height 144 meters </a:t>
            </a:r>
          </a:p>
          <a:p>
            <a:r>
              <a:rPr lang="en-US" sz="2800" dirty="0" smtClean="0"/>
              <a:t>And volume 2,226,450 cubic meters.</a:t>
            </a:r>
          </a:p>
          <a:p>
            <a:r>
              <a:rPr lang="en-US" sz="2800" dirty="0" smtClean="0"/>
              <a:t>Find the side length of the square base</a:t>
            </a:r>
            <a:endParaRPr lang="en-US" sz="28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23" y="2623250"/>
            <a:ext cx="3315163" cy="24863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09600" y="2623250"/>
                <a:ext cx="1747210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623250"/>
                <a:ext cx="174721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" y="3690416"/>
                <a:ext cx="360137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2,226,450=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(144)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90416"/>
                <a:ext cx="3601371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051083" y="3760338"/>
            <a:ext cx="1663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Substitute what</a:t>
            </a:r>
          </a:p>
          <a:p>
            <a:r>
              <a:rPr lang="en-US" dirty="0" smtClean="0"/>
              <a:t>We know.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4267200"/>
            <a:ext cx="1657581" cy="609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372581" y="4267200"/>
            <a:ext cx="1657582" cy="609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47528" y="4387379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x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15227" y="4480317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x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8600" y="4772100"/>
                <a:ext cx="32464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6,679,350=144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772100"/>
                <a:ext cx="324646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051083" y="4696689"/>
            <a:ext cx="15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Multiply both </a:t>
            </a:r>
          </a:p>
          <a:p>
            <a:r>
              <a:rPr lang="en-US" dirty="0" smtClean="0"/>
              <a:t>Sides by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23126" y="5486400"/>
                <a:ext cx="22574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46,384=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6" y="5486400"/>
                <a:ext cx="225741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51083" y="5486400"/>
            <a:ext cx="1705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 each side</a:t>
            </a:r>
          </a:p>
          <a:p>
            <a:r>
              <a:rPr lang="en-US" dirty="0" smtClean="0"/>
              <a:t>By 144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65069" y="6132731"/>
                <a:ext cx="15284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215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069" y="6132731"/>
                <a:ext cx="152843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071345" y="6280160"/>
            <a:ext cx="337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 the square root of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249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 3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05625"/>
            <a:ext cx="7986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Use Trigonometry to find the Volume of a cone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2012" y="1643390"/>
            <a:ext cx="5134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volume of the right cone.</a:t>
            </a:r>
            <a:endParaRPr lang="en-US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05000"/>
            <a:ext cx="2118825" cy="212991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886200"/>
            <a:ext cx="2057400" cy="21396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97360" y="2208174"/>
                <a:ext cx="1747210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60" y="2208174"/>
                <a:ext cx="1747210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13397" y="2190852"/>
                <a:ext cx="288207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397" y="2190852"/>
                <a:ext cx="2882071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2444570" y="2641745"/>
            <a:ext cx="268827" cy="173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3109959"/>
            <a:ext cx="5776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1</a:t>
            </a:r>
            <a:r>
              <a:rPr lang="en-US" sz="2400" baseline="30000" dirty="0" smtClean="0">
                <a:solidFill>
                  <a:srgbClr val="0070C0"/>
                </a:solidFill>
              </a:rPr>
              <a:t>st</a:t>
            </a:r>
            <a:r>
              <a:rPr lang="en-US" sz="2400" dirty="0" smtClean="0">
                <a:solidFill>
                  <a:srgbClr val="0070C0"/>
                </a:solidFill>
              </a:rPr>
              <a:t>.  We need to find the Radius of the Base. 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Use Trigonometry.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39415" y="3886200"/>
                <a:ext cx="3388556" cy="977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Tan</m:t>
                      </m:r>
                      <m:r>
                        <a:rPr lang="en-US" sz="2800" b="0" i="0" smtClean="0">
                          <a:latin typeface="Cambria Math"/>
                        </a:rPr>
                        <m:t> 65=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5" y="3886200"/>
                <a:ext cx="3388556" cy="97731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57200" y="4863519"/>
                <a:ext cx="186737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65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63519"/>
                <a:ext cx="1867371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281988" y="5129745"/>
                <a:ext cx="11705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800" dirty="0" smtClean="0"/>
                  <a:t> 7.46</a:t>
                </a:r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988" y="5129745"/>
                <a:ext cx="117051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885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27971" y="5019586"/>
            <a:ext cx="278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Now, Substitute the radius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Into the formula for volume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87688" y="5767138"/>
                <a:ext cx="288207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88" y="5767138"/>
                <a:ext cx="2882071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517364" y="5824941"/>
                <a:ext cx="306827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7.46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∙16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364" y="5824941"/>
                <a:ext cx="3068276" cy="7861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629400" y="6033364"/>
                <a:ext cx="19961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932.45 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6033364"/>
                <a:ext cx="1996124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76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249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 4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504110"/>
            <a:ext cx="5044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the volume of the composite solid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088886"/>
            <a:ext cx="2286000" cy="297839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6" y="1371600"/>
            <a:ext cx="5658193" cy="84434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951448" y="2571154"/>
                <a:ext cx="67640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448" y="2571154"/>
                <a:ext cx="67640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31418" y="2412648"/>
                <a:ext cx="137108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18" y="2412648"/>
                <a:ext cx="1371081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93040" y="2540642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253629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358140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895600" y="3744113"/>
                <a:ext cx="832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3 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744113"/>
                <a:ext cx="832216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93040" y="3682558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638345" y="3558516"/>
                <a:ext cx="155972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345" y="3558516"/>
                <a:ext cx="1559722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57400" y="480060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51448" y="489293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216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962399" y="48006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15511" y="492371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72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566088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47722" y="5722441"/>
            <a:ext cx="1410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288m</a:t>
            </a:r>
            <a:r>
              <a:rPr lang="en-US" sz="3600" baseline="30000" dirty="0" smtClean="0"/>
              <a:t>3</a:t>
            </a:r>
            <a:endParaRPr lang="en-US" sz="3600" dirty="0"/>
          </a:p>
        </p:txBody>
      </p:sp>
      <p:sp>
        <p:nvSpPr>
          <p:cNvPr id="22" name="Oval 21"/>
          <p:cNvSpPr/>
          <p:nvPr/>
        </p:nvSpPr>
        <p:spPr>
          <a:xfrm>
            <a:off x="3356366" y="5570041"/>
            <a:ext cx="1960592" cy="10593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9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Homework</a:t>
            </a:r>
            <a:endParaRPr lang="en-US" b="1" u="sng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ybil Green" panose="02000506030000020003" pitchFamily="2" charset="0"/>
              </a:rPr>
              <a:t>Page 832: # 3, 6, 9, 10, 13, 17, 24</a:t>
            </a:r>
            <a:endParaRPr lang="en-US" dirty="0">
              <a:latin typeface="Sybil Green" panose="02000506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12</cp:revision>
  <dcterms:created xsi:type="dcterms:W3CDTF">2013-11-07T01:58:45Z</dcterms:created>
  <dcterms:modified xsi:type="dcterms:W3CDTF">2013-11-07T02:59:35Z</dcterms:modified>
</cp:coreProperties>
</file>